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  <p:sldId id="263" r:id="rId7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3021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D2B9453-CA0D-421B-AA1C-79DFC6E35B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1F3B4208-F042-423D-9008-222B038F52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5DBDE586-9704-49E4-9652-E77E408000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F9F13-9597-47DB-8916-EEB45CD57B8C}" type="datetimeFigureOut">
              <a:rPr lang="he-IL" smtClean="0"/>
              <a:t>י"א/שבט/תשפ"ב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8B28FD26-1F44-4812-94CF-456B49BCCC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C11B1E89-9D05-4933-BCDA-844CD216D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082CD-9FD5-42C4-8FD5-36A55567A8F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68884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EAC7153-1750-4B05-A96A-D0615C9392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54D9512A-D2CD-46D4-B326-4AAC3E9F13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CF5101A6-DD82-4EE0-B281-AC076BB19F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F9F13-9597-47DB-8916-EEB45CD57B8C}" type="datetimeFigureOut">
              <a:rPr lang="he-IL" smtClean="0"/>
              <a:t>י"א/שבט/תשפ"ב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C387736D-A361-4F93-94FE-4425919A6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2C939C27-1E40-493E-997B-2D2B674B3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082CD-9FD5-42C4-8FD5-36A55567A8F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07702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id="{33C151E5-9144-4C4D-9415-B87BA35B92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4C928388-5B3E-446F-A41F-E05C24D44D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D572DB13-A7D8-410D-AD44-61B403B811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F9F13-9597-47DB-8916-EEB45CD57B8C}" type="datetimeFigureOut">
              <a:rPr lang="he-IL" smtClean="0"/>
              <a:t>י"א/שבט/תשפ"ב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CC5C070F-9886-44E7-B2BF-30C1FAF95E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C64CC9C4-87E5-4537-B8F2-AFF62E036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082CD-9FD5-42C4-8FD5-36A55567A8F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3746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9A4615E-1A84-46B5-A8FE-142BE172B9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2A2DDC6C-ED6F-49EC-9AF6-23C379F8FE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EE8CE9F2-1B30-41DE-8C68-49E5D07C75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F9F13-9597-47DB-8916-EEB45CD57B8C}" type="datetimeFigureOut">
              <a:rPr lang="he-IL" smtClean="0"/>
              <a:t>י"א/שבט/תשפ"ב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8A25A766-F25B-474B-959A-1DFC7380E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A911C9E1-E6B6-4FA7-94F8-BC17017B60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082CD-9FD5-42C4-8FD5-36A55567A8F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41248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74B619BE-7A5E-4E88-B585-0C8DCCF13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DC8E586C-64CF-4C7D-BF55-8A2AA8C400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3314C558-A803-4388-B491-FBA4A77FF3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F9F13-9597-47DB-8916-EEB45CD57B8C}" type="datetimeFigureOut">
              <a:rPr lang="he-IL" smtClean="0"/>
              <a:t>י"א/שבט/תשפ"ב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F3BAAC96-5F51-4B62-B2BB-2093A4672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D537E01E-0B0D-4BBC-88B4-3EF3964BB1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082CD-9FD5-42C4-8FD5-36A55567A8F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38766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B943E8E-FAEF-4DF7-B59B-737892402E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A41CAC63-F3A1-4D1C-AD21-723E7F8BF8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55129C2F-1323-414A-9F59-16A636163A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520E2B18-FF85-48A4-B65C-A5B341CFE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F9F13-9597-47DB-8916-EEB45CD57B8C}" type="datetimeFigureOut">
              <a:rPr lang="he-IL" smtClean="0"/>
              <a:t>י"א/שבט/תשפ"ב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324A8AE8-6BA3-4A2E-89A4-9EDC0E6E97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D5408EAB-6B71-45A5-9E31-2C75E64F9E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082CD-9FD5-42C4-8FD5-36A55567A8F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98532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1F0321E5-2554-4CC7-8337-51A5A9DE97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E05848EB-2C97-489C-BFF8-62AADEC1F2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5054A1C7-7AC9-42D0-93FF-EF7A7FC0DA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id="{D5EDB5BA-65D5-4285-8BFF-75528C3557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3DB11AC2-73B7-4524-804C-327EFF8FBF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id="{5C9578A1-E0E7-426A-B678-9802F59FF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F9F13-9597-47DB-8916-EEB45CD57B8C}" type="datetimeFigureOut">
              <a:rPr lang="he-IL" smtClean="0"/>
              <a:t>י"א/שבט/תשפ"ב</a:t>
            </a:fld>
            <a:endParaRPr lang="he-IL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id="{32EC5C73-E36E-45A0-8F31-7B1089084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id="{415904E2-F392-4F71-B90A-1FCDD11B29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082CD-9FD5-42C4-8FD5-36A55567A8F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195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1BF761C0-769E-45C2-B3EE-905B858E2F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023BF386-48F2-410D-BA03-13E44C3D8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F9F13-9597-47DB-8916-EEB45CD57B8C}" type="datetimeFigureOut">
              <a:rPr lang="he-IL" smtClean="0"/>
              <a:t>י"א/שבט/תשפ"ב</a:t>
            </a:fld>
            <a:endParaRPr lang="he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753A427B-1613-45AC-9629-4DD0FD1C1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19F89454-2011-4821-84C8-EEEB1935B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082CD-9FD5-42C4-8FD5-36A55567A8F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43910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id="{565E9BAA-B4CB-490C-ADD0-819C300FEF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F9F13-9597-47DB-8916-EEB45CD57B8C}" type="datetimeFigureOut">
              <a:rPr lang="he-IL" smtClean="0"/>
              <a:t>י"א/שבט/תשפ"ב</a:t>
            </a:fld>
            <a:endParaRPr lang="he-IL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id="{0763FA32-D09F-456A-BBDF-E116DC579E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939EC5D6-D133-464B-9973-D73F21038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082CD-9FD5-42C4-8FD5-36A55567A8F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55022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754096EA-3C09-4739-B95D-93F750AD00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AF4C78C7-11E3-4780-9CE2-0149E170CE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CA1261D0-3B18-4660-9066-D27D34C70B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54CB45EE-05E8-4E41-835F-2F2B78A13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F9F13-9597-47DB-8916-EEB45CD57B8C}" type="datetimeFigureOut">
              <a:rPr lang="he-IL" smtClean="0"/>
              <a:t>י"א/שבט/תשפ"ב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22D39098-DF15-43D9-996A-430924A72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0EDEA758-0C67-4FF8-B408-8DB50C373B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082CD-9FD5-42C4-8FD5-36A55567A8F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31395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3AA9800A-A930-47A1-91E8-AF2E2C4D45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id="{CAA42B4D-7097-4260-9634-5654762FC5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D563E6F1-DE15-4CAB-AF54-258B41C7A1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E4F3E129-8601-49BA-AD1C-D6EAE2C124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F9F13-9597-47DB-8916-EEB45CD57B8C}" type="datetimeFigureOut">
              <a:rPr lang="he-IL" smtClean="0"/>
              <a:t>י"א/שבט/תשפ"ב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36868FD6-0F4F-4469-A536-663B2929E2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A986F0D8-D098-4C48-80F4-C462F56A3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082CD-9FD5-42C4-8FD5-36A55567A8F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34880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>
            <a:extLst>
              <a:ext uri="{FF2B5EF4-FFF2-40B4-BE49-F238E27FC236}">
                <a16:creationId xmlns:a16="http://schemas.microsoft.com/office/drawing/2014/main" id="{ECADBC8E-58CC-483A-BF05-F416DA33B1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7179E374-314B-484A-A024-4DDBA8C9E5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93C2E018-6A63-452E-AB5C-087D20DDB6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EF9F13-9597-47DB-8916-EEB45CD57B8C}" type="datetimeFigureOut">
              <a:rPr lang="he-IL" smtClean="0"/>
              <a:t>י"א/שבט/תשפ"ב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7E95DFD2-3B8A-4592-8164-B46D9C82AC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A13C7201-A3FD-4CBE-A33F-1513DAE5B2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1082CD-9FD5-42C4-8FD5-36A55567A8F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39262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81D47AFA-8846-4C58-A1E5-D543D330AC8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9621BAD2-255E-4B8A-BD7C-8F9A925F28F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65D04297-7A35-497F-AB32-1729D3CFDB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תיבת טקסט 4">
            <a:extLst>
              <a:ext uri="{FF2B5EF4-FFF2-40B4-BE49-F238E27FC236}">
                <a16:creationId xmlns:a16="http://schemas.microsoft.com/office/drawing/2014/main" id="{1B6317F7-FC74-4617-9E5D-EF814EDAFFA8}"/>
              </a:ext>
            </a:extLst>
          </p:cNvPr>
          <p:cNvSpPr txBox="1"/>
          <p:nvPr/>
        </p:nvSpPr>
        <p:spPr>
          <a:xfrm>
            <a:off x="3395662" y="2090817"/>
            <a:ext cx="5400675" cy="233910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4000" b="1" dirty="0">
                <a:solidFill>
                  <a:schemeClr val="accent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תוכנית ציר פיתוח אישי </a:t>
            </a:r>
            <a:r>
              <a:rPr lang="he-IL" sz="4000" b="1" dirty="0" err="1">
                <a:solidFill>
                  <a:schemeClr val="accent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לחניך.ה</a:t>
            </a:r>
            <a:r>
              <a:rPr lang="he-IL" sz="4000" b="1" dirty="0">
                <a:solidFill>
                  <a:schemeClr val="accent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-</a:t>
            </a:r>
          </a:p>
          <a:p>
            <a:pPr algn="ctr"/>
            <a:r>
              <a:rPr lang="he-IL" sz="6600" b="1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מה זה בעצם?</a:t>
            </a:r>
          </a:p>
        </p:txBody>
      </p:sp>
      <p:sp>
        <p:nvSpPr>
          <p:cNvPr id="6" name="תיבת טקסט 5">
            <a:extLst>
              <a:ext uri="{FF2B5EF4-FFF2-40B4-BE49-F238E27FC236}">
                <a16:creationId xmlns:a16="http://schemas.microsoft.com/office/drawing/2014/main" id="{3561F34D-3725-4D58-8AEB-90CEAFC2F0DB}"/>
              </a:ext>
            </a:extLst>
          </p:cNvPr>
          <p:cNvSpPr txBox="1"/>
          <p:nvPr/>
        </p:nvSpPr>
        <p:spPr>
          <a:xfrm>
            <a:off x="5026747" y="4426803"/>
            <a:ext cx="2138504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4800" b="1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???</a:t>
            </a:r>
          </a:p>
        </p:txBody>
      </p:sp>
    </p:spTree>
    <p:extLst>
      <p:ext uri="{BB962C8B-B14F-4D97-AF65-F5344CB8AC3E}">
        <p14:creationId xmlns:p14="http://schemas.microsoft.com/office/powerpoint/2010/main" val="4206425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02FBC79-D278-474C-B824-BA3CE4B5AE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he-IL">
              <a:solidFill>
                <a:schemeClr val="tx2"/>
              </a:solidFill>
            </a:endParaRP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CBC0EDDC-59CE-49D7-BF0E-572C28E772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he-IL">
              <a:solidFill>
                <a:schemeClr val="tx2"/>
              </a:solidFill>
            </a:endParaRP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7CAF550C-FEA5-45CF-BF02-57580ED2E4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תיבת טקסט 3">
            <a:extLst>
              <a:ext uri="{FF2B5EF4-FFF2-40B4-BE49-F238E27FC236}">
                <a16:creationId xmlns:a16="http://schemas.microsoft.com/office/drawing/2014/main" id="{E23CAB6C-6841-48B8-8D16-4573E7593DCE}"/>
              </a:ext>
            </a:extLst>
          </p:cNvPr>
          <p:cNvSpPr txBox="1"/>
          <p:nvPr/>
        </p:nvSpPr>
        <p:spPr>
          <a:xfrm>
            <a:off x="5152172" y="856129"/>
            <a:ext cx="1887656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400" b="1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למה בעצם תוכנית פיתוח אישי חשובה לכל </a:t>
            </a:r>
            <a:r>
              <a:rPr lang="he-IL" sz="2400" b="1" dirty="0" err="1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חניך.ה</a:t>
            </a:r>
            <a:r>
              <a:rPr lang="he-IL" sz="2400" b="1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?</a:t>
            </a:r>
          </a:p>
        </p:txBody>
      </p:sp>
      <p:sp>
        <p:nvSpPr>
          <p:cNvPr id="6" name="תיבת טקסט 5">
            <a:extLst>
              <a:ext uri="{FF2B5EF4-FFF2-40B4-BE49-F238E27FC236}">
                <a16:creationId xmlns:a16="http://schemas.microsoft.com/office/drawing/2014/main" id="{26ED8AFC-7B8D-40D5-93C2-146AFEB007DB}"/>
              </a:ext>
            </a:extLst>
          </p:cNvPr>
          <p:cNvSpPr txBox="1"/>
          <p:nvPr/>
        </p:nvSpPr>
        <p:spPr>
          <a:xfrm>
            <a:off x="9065526" y="4021243"/>
            <a:ext cx="1588258" cy="156100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 fontAlgn="base">
              <a:lnSpc>
                <a:spcPct val="107000"/>
              </a:lnSpc>
              <a:spcAft>
                <a:spcPts val="800"/>
              </a:spcAft>
            </a:pPr>
            <a:r>
              <a:rPr lang="he-IL" sz="1800" b="1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כדי שלכל </a:t>
            </a:r>
            <a:r>
              <a:rPr lang="he-IL" sz="1800" b="1" dirty="0" err="1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חניך.ה</a:t>
            </a:r>
            <a:r>
              <a:rPr lang="he-IL" sz="1800" b="1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יהיה ציר פיתוח וקידום אישי מותאם במיוחד עבורו</a:t>
            </a:r>
          </a:p>
        </p:txBody>
      </p:sp>
      <p:sp>
        <p:nvSpPr>
          <p:cNvPr id="7" name="תיבת טקסט 6">
            <a:extLst>
              <a:ext uri="{FF2B5EF4-FFF2-40B4-BE49-F238E27FC236}">
                <a16:creationId xmlns:a16="http://schemas.microsoft.com/office/drawing/2014/main" id="{CEB366E1-66F3-431C-B5C0-99E2F885D0F8}"/>
              </a:ext>
            </a:extLst>
          </p:cNvPr>
          <p:cNvSpPr txBox="1"/>
          <p:nvPr/>
        </p:nvSpPr>
        <p:spPr>
          <a:xfrm>
            <a:off x="6669775" y="4097261"/>
            <a:ext cx="1386385" cy="156100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 fontAlgn="base">
              <a:lnSpc>
                <a:spcPct val="107000"/>
              </a:lnSpc>
              <a:spcAft>
                <a:spcPts val="800"/>
              </a:spcAft>
            </a:pPr>
            <a:r>
              <a:rPr lang="he-IL" sz="1800" b="1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למידת עומק של מוקדי כוח והנקודות לחיזוק של החניך/ה </a:t>
            </a:r>
          </a:p>
        </p:txBody>
      </p:sp>
      <p:sp>
        <p:nvSpPr>
          <p:cNvPr id="8" name="תיבת טקסט 7">
            <a:extLst>
              <a:ext uri="{FF2B5EF4-FFF2-40B4-BE49-F238E27FC236}">
                <a16:creationId xmlns:a16="http://schemas.microsoft.com/office/drawing/2014/main" id="{1478D9B1-68FD-4098-9BE3-F67F2EC8575E}"/>
              </a:ext>
            </a:extLst>
          </p:cNvPr>
          <p:cNvSpPr txBox="1"/>
          <p:nvPr/>
        </p:nvSpPr>
        <p:spPr>
          <a:xfrm>
            <a:off x="4072151" y="3800899"/>
            <a:ext cx="1588258" cy="21537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 fontAlgn="base">
              <a:lnSpc>
                <a:spcPct val="107000"/>
              </a:lnSpc>
              <a:spcAft>
                <a:spcPts val="800"/>
              </a:spcAft>
            </a:pPr>
            <a:r>
              <a:rPr lang="he-IL" sz="1800" b="1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לאפשר למדריך/ה להתבונן בכל חניך/ה באופן מוכוון (במה חזק ובמה צריך להתחזק)</a:t>
            </a:r>
          </a:p>
        </p:txBody>
      </p:sp>
      <p:sp>
        <p:nvSpPr>
          <p:cNvPr id="9" name="תיבת טקסט 8">
            <a:extLst>
              <a:ext uri="{FF2B5EF4-FFF2-40B4-BE49-F238E27FC236}">
                <a16:creationId xmlns:a16="http://schemas.microsoft.com/office/drawing/2014/main" id="{9E4532C7-C8EE-4994-BAD4-F429FF47F346}"/>
              </a:ext>
            </a:extLst>
          </p:cNvPr>
          <p:cNvSpPr txBox="1"/>
          <p:nvPr/>
        </p:nvSpPr>
        <p:spPr>
          <a:xfrm>
            <a:off x="1783877" y="4001293"/>
            <a:ext cx="1132764" cy="147732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800" b="1" dirty="0">
                <a:solidFill>
                  <a:schemeClr val="tx2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להיות בבקרה אחר </a:t>
            </a:r>
            <a:r>
              <a:rPr lang="he-IL" sz="1800" b="1" dirty="0" err="1">
                <a:solidFill>
                  <a:schemeClr val="tx2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התפתחותהחניך</a:t>
            </a:r>
            <a:r>
              <a:rPr lang="he-IL" sz="1800" b="1" dirty="0">
                <a:solidFill>
                  <a:schemeClr val="tx2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/ה</a:t>
            </a:r>
            <a:endParaRPr lang="he-IL" dirty="0">
              <a:solidFill>
                <a:schemeClr val="tx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46604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1BBFD26-0A66-463C-8FD7-BB03FB7A71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6679B06C-B7DE-4F45-AEE0-B01EF486F5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E59F2963-3B91-4442-BE61-E77A880E1C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תיבת טקסט 5">
            <a:extLst>
              <a:ext uri="{FF2B5EF4-FFF2-40B4-BE49-F238E27FC236}">
                <a16:creationId xmlns:a16="http://schemas.microsoft.com/office/drawing/2014/main" id="{C14CBEE8-A317-4E5E-9A93-26D270F3AF40}"/>
              </a:ext>
            </a:extLst>
          </p:cNvPr>
          <p:cNvSpPr txBox="1"/>
          <p:nvPr/>
        </p:nvSpPr>
        <p:spPr>
          <a:xfrm>
            <a:off x="3168271" y="230188"/>
            <a:ext cx="5539001" cy="9720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>
              <a:spcAft>
                <a:spcPts val="1067"/>
              </a:spcAft>
            </a:pPr>
            <a:r>
              <a:rPr lang="he-IL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הזדמנויות חינוכיות</a:t>
            </a:r>
          </a:p>
          <a:p>
            <a:pPr algn="ctr" fontAlgn="base">
              <a:spcAft>
                <a:spcPts val="1067"/>
              </a:spcAft>
            </a:pPr>
            <a:r>
              <a:rPr lang="he-IL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 במפעלים</a:t>
            </a:r>
            <a:endParaRPr lang="he-IL" sz="2400" b="1" dirty="0">
              <a:solidFill>
                <a:schemeClr val="tx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" name="תיבת טקסט 6">
            <a:extLst>
              <a:ext uri="{FF2B5EF4-FFF2-40B4-BE49-F238E27FC236}">
                <a16:creationId xmlns:a16="http://schemas.microsoft.com/office/drawing/2014/main" id="{5D1895C0-A765-4336-A9B9-51A1FF704CF6}"/>
              </a:ext>
            </a:extLst>
          </p:cNvPr>
          <p:cNvSpPr txBox="1"/>
          <p:nvPr/>
        </p:nvSpPr>
        <p:spPr>
          <a:xfrm>
            <a:off x="2081999" y="865269"/>
            <a:ext cx="8028001" cy="58031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 fontAlgn="base">
              <a:lnSpc>
                <a:spcPct val="107000"/>
              </a:lnSpc>
              <a:spcAft>
                <a:spcPts val="800"/>
              </a:spcAft>
            </a:pPr>
            <a:endParaRPr lang="he-IL" sz="1600" b="1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r" rtl="1" fontAlgn="base">
              <a:lnSpc>
                <a:spcPct val="107000"/>
              </a:lnSpc>
              <a:spcAft>
                <a:spcPts val="800"/>
              </a:spcAft>
            </a:pPr>
            <a:endParaRPr lang="he-IL" sz="1600" b="1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ctr" rtl="1" fontAlgn="base">
              <a:lnSpc>
                <a:spcPct val="150000"/>
              </a:lnSpc>
              <a:spcAft>
                <a:spcPts val="800"/>
              </a:spcAft>
            </a:pPr>
            <a:r>
              <a:rPr lang="he-IL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באיזה אופן מפעלי האביב עשויים להיות הזדמנות חינוכית להתפתחות והתנסות חיובית?</a:t>
            </a:r>
          </a:p>
          <a:p>
            <a:pPr algn="ctr" rtl="1" fontAlgn="base">
              <a:lnSpc>
                <a:spcPct val="150000"/>
              </a:lnSpc>
              <a:spcAft>
                <a:spcPts val="800"/>
              </a:spcAft>
            </a:pPr>
            <a:endParaRPr lang="he-IL" sz="24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ctr" rtl="1" fontAlgn="base">
              <a:lnSpc>
                <a:spcPct val="150000"/>
              </a:lnSpc>
              <a:spcAft>
                <a:spcPts val="800"/>
              </a:spcAft>
            </a:pPr>
            <a:r>
              <a:rPr lang="he-IL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פורימון ואירועים קהילתיים</a:t>
            </a:r>
          </a:p>
          <a:p>
            <a:pPr algn="ctr" rtl="1" fontAlgn="base">
              <a:lnSpc>
                <a:spcPct val="150000"/>
              </a:lnSpc>
              <a:spcAft>
                <a:spcPts val="800"/>
              </a:spcAft>
            </a:pPr>
            <a:r>
              <a:rPr lang="he-IL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יום חניון בטבע</a:t>
            </a:r>
          </a:p>
          <a:p>
            <a:pPr algn="ctr" rtl="1" fontAlgn="base">
              <a:lnSpc>
                <a:spcPct val="150000"/>
              </a:lnSpc>
              <a:spcAft>
                <a:spcPts val="800"/>
              </a:spcAft>
            </a:pPr>
            <a:r>
              <a:rPr lang="he-IL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מסלול הליכה </a:t>
            </a:r>
          </a:p>
          <a:p>
            <a:pPr algn="ctr" rtl="1" fontAlgn="base">
              <a:lnSpc>
                <a:spcPct val="150000"/>
              </a:lnSpc>
              <a:spcAft>
                <a:spcPts val="800"/>
              </a:spcAft>
            </a:pPr>
            <a:r>
              <a:rPr lang="he-IL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טיול שבטי</a:t>
            </a:r>
          </a:p>
          <a:p>
            <a:pPr algn="ctr" rtl="1" fontAlgn="base">
              <a:lnSpc>
                <a:spcPct val="150000"/>
              </a:lnSpc>
              <a:spcAft>
                <a:spcPts val="800"/>
              </a:spcAft>
            </a:pPr>
            <a:r>
              <a:rPr lang="he-IL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בנייה מחנאית</a:t>
            </a:r>
          </a:p>
        </p:txBody>
      </p:sp>
    </p:spTree>
    <p:extLst>
      <p:ext uri="{BB962C8B-B14F-4D97-AF65-F5344CB8AC3E}">
        <p14:creationId xmlns:p14="http://schemas.microsoft.com/office/powerpoint/2010/main" val="37505445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1BBFD26-0A66-463C-8FD7-BB03FB7A71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6679B06C-B7DE-4F45-AEE0-B01EF486F5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E59F2963-3B91-4442-BE61-E77A880E1C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תיבת טקסט 5">
            <a:extLst>
              <a:ext uri="{FF2B5EF4-FFF2-40B4-BE49-F238E27FC236}">
                <a16:creationId xmlns:a16="http://schemas.microsoft.com/office/drawing/2014/main" id="{C14CBEE8-A317-4E5E-9A93-26D270F3AF40}"/>
              </a:ext>
            </a:extLst>
          </p:cNvPr>
          <p:cNvSpPr txBox="1"/>
          <p:nvPr/>
        </p:nvSpPr>
        <p:spPr>
          <a:xfrm>
            <a:off x="3140976" y="172527"/>
            <a:ext cx="5539001" cy="9720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>
              <a:spcAft>
                <a:spcPts val="1067"/>
              </a:spcAft>
            </a:pPr>
            <a:r>
              <a:rPr lang="he-IL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תנאים הכרחיים </a:t>
            </a:r>
          </a:p>
          <a:p>
            <a:pPr algn="ctr" fontAlgn="base">
              <a:spcAft>
                <a:spcPts val="1067"/>
              </a:spcAft>
            </a:pPr>
            <a:r>
              <a:rPr lang="he-IL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להתפתחות</a:t>
            </a:r>
            <a:endParaRPr lang="he-IL" sz="2400" b="1" dirty="0">
              <a:solidFill>
                <a:schemeClr val="tx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" name="תיבת טקסט 6">
            <a:extLst>
              <a:ext uri="{FF2B5EF4-FFF2-40B4-BE49-F238E27FC236}">
                <a16:creationId xmlns:a16="http://schemas.microsoft.com/office/drawing/2014/main" id="{5D1895C0-A765-4336-A9B9-51A1FF704CF6}"/>
              </a:ext>
            </a:extLst>
          </p:cNvPr>
          <p:cNvSpPr txBox="1"/>
          <p:nvPr/>
        </p:nvSpPr>
        <p:spPr>
          <a:xfrm>
            <a:off x="2081999" y="1509713"/>
            <a:ext cx="8028001" cy="50249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>
              <a:lnSpc>
                <a:spcPct val="200000"/>
              </a:lnSpc>
              <a:spcAft>
                <a:spcPts val="1200"/>
              </a:spcAft>
            </a:pPr>
            <a:r>
              <a:rPr lang="he-IL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התנסות</a:t>
            </a:r>
            <a:endParaRPr lang="en-US" sz="24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ctr" rtl="1">
              <a:lnSpc>
                <a:spcPct val="200000"/>
              </a:lnSpc>
              <a:spcAft>
                <a:spcPts val="1200"/>
              </a:spcAft>
            </a:pPr>
            <a:r>
              <a:rPr lang="he-IL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למידה מותאמת </a:t>
            </a:r>
            <a:endParaRPr lang="en-US" sz="24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ctr" rtl="1">
              <a:lnSpc>
                <a:spcPct val="200000"/>
              </a:lnSpc>
              <a:spcAft>
                <a:spcPts val="1200"/>
              </a:spcAft>
            </a:pPr>
            <a:r>
              <a:rPr lang="he-IL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התמודדות עם אתגרים במרחב הלמידה </a:t>
            </a:r>
            <a:endParaRPr lang="en-US" sz="24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ctr" rtl="1">
              <a:lnSpc>
                <a:spcPct val="200000"/>
              </a:lnSpc>
              <a:spcAft>
                <a:spcPts val="1200"/>
              </a:spcAft>
            </a:pPr>
            <a:r>
              <a:rPr lang="he-IL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היכרות עם סך מאפייני </a:t>
            </a:r>
            <a:r>
              <a:rPr lang="he-IL" sz="24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החניכ</a:t>
            </a:r>
            <a:r>
              <a:rPr lang="he-IL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/ה – בדגש על חוזקות ויכולות יחד עם קשיים ואתגרים</a:t>
            </a:r>
            <a:endParaRPr lang="en-US" sz="24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ctr">
              <a:lnSpc>
                <a:spcPct val="200000"/>
              </a:lnSpc>
            </a:pPr>
            <a:r>
              <a:rPr lang="he-IL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מרחב בטוח</a:t>
            </a:r>
          </a:p>
        </p:txBody>
      </p:sp>
    </p:spTree>
    <p:extLst>
      <p:ext uri="{BB962C8B-B14F-4D97-AF65-F5344CB8AC3E}">
        <p14:creationId xmlns:p14="http://schemas.microsoft.com/office/powerpoint/2010/main" val="7420099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1BBFD26-0A66-463C-8FD7-BB03FB7A71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6679B06C-B7DE-4F45-AEE0-B01EF486F5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E59F2963-3B91-4442-BE61-E77A880E1C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תיבת טקסט 5">
            <a:extLst>
              <a:ext uri="{FF2B5EF4-FFF2-40B4-BE49-F238E27FC236}">
                <a16:creationId xmlns:a16="http://schemas.microsoft.com/office/drawing/2014/main" id="{C14CBEE8-A317-4E5E-9A93-26D270F3AF40}"/>
              </a:ext>
            </a:extLst>
          </p:cNvPr>
          <p:cNvSpPr txBox="1"/>
          <p:nvPr/>
        </p:nvSpPr>
        <p:spPr>
          <a:xfrm>
            <a:off x="3926004" y="220864"/>
            <a:ext cx="4094329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>
              <a:spcAft>
                <a:spcPts val="1067"/>
              </a:spcAft>
            </a:pPr>
            <a:r>
              <a:rPr lang="he-IL" sz="25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איך נזהה את החוזקות של </a:t>
            </a:r>
            <a:r>
              <a:rPr lang="he-IL" sz="25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החניכים.ות</a:t>
            </a:r>
            <a:r>
              <a:rPr lang="he-IL" sz="25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 במפעלי אביב?</a:t>
            </a:r>
            <a:endParaRPr lang="he-IL" sz="2500" b="1" dirty="0">
              <a:solidFill>
                <a:schemeClr val="tx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" name="תיבת טקסט 6">
            <a:extLst>
              <a:ext uri="{FF2B5EF4-FFF2-40B4-BE49-F238E27FC236}">
                <a16:creationId xmlns:a16="http://schemas.microsoft.com/office/drawing/2014/main" id="{5D1895C0-A765-4336-A9B9-51A1FF704CF6}"/>
              </a:ext>
            </a:extLst>
          </p:cNvPr>
          <p:cNvSpPr txBox="1"/>
          <p:nvPr/>
        </p:nvSpPr>
        <p:spPr>
          <a:xfrm>
            <a:off x="2081999" y="1825625"/>
            <a:ext cx="8028001" cy="41386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 fontAlgn="base">
              <a:lnSpc>
                <a:spcPct val="150000"/>
              </a:lnSpc>
              <a:spcAft>
                <a:spcPts val="800"/>
              </a:spcAft>
            </a:pPr>
            <a:r>
              <a:rPr lang="he-IL" sz="2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שיח מקדים עם </a:t>
            </a:r>
            <a:r>
              <a:rPr lang="he-IL" sz="20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החניכ</a:t>
            </a:r>
            <a:r>
              <a:rPr lang="he-IL" sz="2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/ה על הרצונות, החששות והחלומות שלו ביחס למפעל</a:t>
            </a:r>
          </a:p>
          <a:p>
            <a:pPr algn="ctr" rtl="1" fontAlgn="base">
              <a:lnSpc>
                <a:spcPct val="150000"/>
              </a:lnSpc>
              <a:spcAft>
                <a:spcPts val="800"/>
              </a:spcAft>
            </a:pPr>
            <a:r>
              <a:rPr lang="he-IL" sz="2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הכנה מיטיבה ומעמיקה </a:t>
            </a:r>
          </a:p>
          <a:p>
            <a:pPr algn="ctr" rtl="1" fontAlgn="base">
              <a:lnSpc>
                <a:spcPct val="150000"/>
              </a:lnSpc>
              <a:spcAft>
                <a:spcPts val="800"/>
              </a:spcAft>
            </a:pPr>
            <a:r>
              <a:rPr lang="he-IL" sz="2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הכרות עם המאפיינים הייחודיים של כל </a:t>
            </a:r>
            <a:r>
              <a:rPr lang="he-IL" sz="20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חניכ</a:t>
            </a:r>
            <a:r>
              <a:rPr lang="he-IL" sz="2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/ה – האתגרים שעשויים לפגוש אך גם החוזקות והיכולות</a:t>
            </a:r>
          </a:p>
          <a:p>
            <a:pPr algn="ctr" rtl="1" fontAlgn="base">
              <a:lnSpc>
                <a:spcPct val="150000"/>
              </a:lnSpc>
              <a:spcAft>
                <a:spcPts val="800"/>
              </a:spcAft>
            </a:pPr>
            <a:r>
              <a:rPr lang="he-IL" sz="2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מתן הזדמנות שווה לקחת חלק בהובלה והוצאה לפועל של המפעל (צוותי הקמה, תפקיד משמעותי ומותאם במפקדה, תפקידי הדרכה וכו') </a:t>
            </a:r>
          </a:p>
          <a:p>
            <a:pPr algn="ctr" rtl="1" fontAlgn="base">
              <a:lnSpc>
                <a:spcPct val="150000"/>
              </a:lnSpc>
              <a:spcAft>
                <a:spcPts val="800"/>
              </a:spcAft>
            </a:pPr>
            <a:r>
              <a:rPr lang="he-IL" sz="2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חיבור לתהליכים מקדימים שהתקיימו עם </a:t>
            </a:r>
            <a:r>
              <a:rPr lang="he-IL" sz="20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החניכ</a:t>
            </a:r>
            <a:r>
              <a:rPr lang="he-IL" sz="2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/ה </a:t>
            </a:r>
          </a:p>
        </p:txBody>
      </p:sp>
    </p:spTree>
    <p:extLst>
      <p:ext uri="{BB962C8B-B14F-4D97-AF65-F5344CB8AC3E}">
        <p14:creationId xmlns:p14="http://schemas.microsoft.com/office/powerpoint/2010/main" val="37044111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1BBFD26-0A66-463C-8FD7-BB03FB7A71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6679B06C-B7DE-4F45-AEE0-B01EF486F5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E59F2963-3B91-4442-BE61-E77A880E1C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תיבת טקסט 5">
            <a:extLst>
              <a:ext uri="{FF2B5EF4-FFF2-40B4-BE49-F238E27FC236}">
                <a16:creationId xmlns:a16="http://schemas.microsoft.com/office/drawing/2014/main" id="{C14CBEE8-A317-4E5E-9A93-26D270F3AF40}"/>
              </a:ext>
            </a:extLst>
          </p:cNvPr>
          <p:cNvSpPr txBox="1"/>
          <p:nvPr/>
        </p:nvSpPr>
        <p:spPr>
          <a:xfrm>
            <a:off x="3816822" y="365125"/>
            <a:ext cx="4094329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>
              <a:spcAft>
                <a:spcPts val="1067"/>
              </a:spcAft>
            </a:pPr>
            <a:r>
              <a:rPr lang="he-IL" sz="25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הכי הכי הכי חשוב!</a:t>
            </a:r>
            <a:endParaRPr lang="he-IL" sz="2500" b="1" dirty="0">
              <a:solidFill>
                <a:schemeClr val="tx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" name="תיבת טקסט 6">
            <a:extLst>
              <a:ext uri="{FF2B5EF4-FFF2-40B4-BE49-F238E27FC236}">
                <a16:creationId xmlns:a16="http://schemas.microsoft.com/office/drawing/2014/main" id="{5D1895C0-A765-4336-A9B9-51A1FF704CF6}"/>
              </a:ext>
            </a:extLst>
          </p:cNvPr>
          <p:cNvSpPr txBox="1"/>
          <p:nvPr/>
        </p:nvSpPr>
        <p:spPr>
          <a:xfrm>
            <a:off x="2081999" y="1825625"/>
            <a:ext cx="8028001" cy="42798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 fontAlgn="base">
              <a:lnSpc>
                <a:spcPct val="107000"/>
              </a:lnSpc>
              <a:spcAft>
                <a:spcPts val="800"/>
              </a:spcAft>
            </a:pPr>
            <a:r>
              <a:rPr lang="he-IL" sz="25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תכנית ממוקדת ובעלת מטרות ברות השגה</a:t>
            </a:r>
          </a:p>
          <a:p>
            <a:pPr algn="ctr" rtl="1" fontAlgn="base">
              <a:lnSpc>
                <a:spcPct val="107000"/>
              </a:lnSpc>
              <a:spcAft>
                <a:spcPts val="800"/>
              </a:spcAft>
            </a:pPr>
            <a:r>
              <a:rPr lang="he-IL" sz="25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בנייה וחשיבה ביחד עם </a:t>
            </a:r>
            <a:r>
              <a:rPr lang="he-IL" sz="25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החניכ</a:t>
            </a:r>
            <a:r>
              <a:rPr lang="he-IL" sz="25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/ה (אפשר ורצוי לחבר גם את המשפחה)</a:t>
            </a:r>
          </a:p>
          <a:p>
            <a:pPr algn="ctr" rtl="1" fontAlgn="base">
              <a:lnSpc>
                <a:spcPct val="107000"/>
              </a:lnSpc>
              <a:spcAft>
                <a:spcPts val="800"/>
              </a:spcAft>
            </a:pPr>
            <a:r>
              <a:rPr lang="he-IL" sz="25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יש להתבסס על צרכיו וכישוריו הייחודיים של החניך/ה</a:t>
            </a:r>
          </a:p>
          <a:p>
            <a:pPr algn="ctr" rtl="1" fontAlgn="base">
              <a:lnSpc>
                <a:spcPct val="107000"/>
              </a:lnSpc>
              <a:spcAft>
                <a:spcPts val="800"/>
              </a:spcAft>
            </a:pPr>
            <a:endParaRPr lang="he-IL" sz="25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ctr" rtl="1" fontAlgn="base">
              <a:lnSpc>
                <a:spcPct val="107000"/>
              </a:lnSpc>
              <a:spcAft>
                <a:spcPts val="800"/>
              </a:spcAft>
            </a:pPr>
            <a:r>
              <a:rPr lang="he-IL" sz="25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עבודת צוות היא המפתח!</a:t>
            </a:r>
          </a:p>
          <a:p>
            <a:pPr algn="ctr" rtl="1" fontAlgn="base">
              <a:lnSpc>
                <a:spcPct val="107000"/>
              </a:lnSpc>
              <a:spcAft>
                <a:spcPts val="800"/>
              </a:spcAft>
            </a:pPr>
            <a:r>
              <a:rPr lang="he-IL" sz="25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הקשר בין </a:t>
            </a:r>
            <a:r>
              <a:rPr lang="he-IL" sz="25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המדריכ.ה</a:t>
            </a:r>
            <a:r>
              <a:rPr lang="he-IL" sz="25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, הראשג"ד.ית, </a:t>
            </a:r>
            <a:r>
              <a:rPr lang="he-IL" sz="25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המרכז.ת</a:t>
            </a:r>
            <a:r>
              <a:rPr lang="he-IL" sz="25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, הורי החניך.ה והכי חשוב- החניך.ה </a:t>
            </a:r>
            <a:r>
              <a:rPr lang="he-IL" sz="25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עצמו.ה</a:t>
            </a:r>
            <a:r>
              <a:rPr lang="he-IL" sz="25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 הוא החשוב ביותר! </a:t>
            </a:r>
          </a:p>
        </p:txBody>
      </p:sp>
    </p:spTree>
    <p:extLst>
      <p:ext uri="{BB962C8B-B14F-4D97-AF65-F5344CB8AC3E}">
        <p14:creationId xmlns:p14="http://schemas.microsoft.com/office/powerpoint/2010/main" val="2984425993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275</Words>
  <Application>Microsoft Office PowerPoint</Application>
  <PresentationFormat>מסך רחב</PresentationFormat>
  <Paragraphs>39</Paragraphs>
  <Slides>6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Segoe UI</vt:lpstr>
      <vt:lpstr>ערכת נושא Office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עדי בן דוד</dc:creator>
  <cp:lastModifiedBy>עדי בן דוד</cp:lastModifiedBy>
  <cp:revision>3</cp:revision>
  <dcterms:created xsi:type="dcterms:W3CDTF">2022-01-13T14:22:28Z</dcterms:created>
  <dcterms:modified xsi:type="dcterms:W3CDTF">2022-01-13T14:54:30Z</dcterms:modified>
</cp:coreProperties>
</file>