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3021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D2B9453-CA0D-421B-AA1C-79DFC6E35B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1F3B4208-F042-423D-9008-222B038F52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5DBDE586-9704-49E4-9652-E77E40800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F9F13-9597-47DB-8916-EEB45CD57B8C}" type="datetimeFigureOut">
              <a:rPr lang="he-IL" smtClean="0"/>
              <a:t>י"א/שבט/תשפ"ב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8B28FD26-1F44-4812-94CF-456B49BCC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C11B1E89-9D05-4933-BCDA-844CD216D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082CD-9FD5-42C4-8FD5-36A55567A8F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68884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EAC7153-1750-4B05-A96A-D0615C939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54D9512A-D2CD-46D4-B326-4AAC3E9F13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CF5101A6-DD82-4EE0-B281-AC076BB19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F9F13-9597-47DB-8916-EEB45CD57B8C}" type="datetimeFigureOut">
              <a:rPr lang="he-IL" smtClean="0"/>
              <a:t>י"א/שבט/תשפ"ב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C387736D-A361-4F93-94FE-4425919A6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2C939C27-1E40-493E-997B-2D2B674B3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082CD-9FD5-42C4-8FD5-36A55567A8F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07702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33C151E5-9144-4C4D-9415-B87BA35B92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4C928388-5B3E-446F-A41F-E05C24D44D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D572DB13-A7D8-410D-AD44-61B403B81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F9F13-9597-47DB-8916-EEB45CD57B8C}" type="datetimeFigureOut">
              <a:rPr lang="he-IL" smtClean="0"/>
              <a:t>י"א/שבט/תשפ"ב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CC5C070F-9886-44E7-B2BF-30C1FAF95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C64CC9C4-87E5-4537-B8F2-AFF62E036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082CD-9FD5-42C4-8FD5-36A55567A8F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3746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9A4615E-1A84-46B5-A8FE-142BE172B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2A2DDC6C-ED6F-49EC-9AF6-23C379F8FE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EE8CE9F2-1B30-41DE-8C68-49E5D07C7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F9F13-9597-47DB-8916-EEB45CD57B8C}" type="datetimeFigureOut">
              <a:rPr lang="he-IL" smtClean="0"/>
              <a:t>י"א/שבט/תשפ"ב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8A25A766-F25B-474B-959A-1DFC7380E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A911C9E1-E6B6-4FA7-94F8-BC17017B6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082CD-9FD5-42C4-8FD5-36A55567A8F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41248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4B619BE-7A5E-4E88-B585-0C8DCCF13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DC8E586C-64CF-4C7D-BF55-8A2AA8C400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3314C558-A803-4388-B491-FBA4A77FF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F9F13-9597-47DB-8916-EEB45CD57B8C}" type="datetimeFigureOut">
              <a:rPr lang="he-IL" smtClean="0"/>
              <a:t>י"א/שבט/תשפ"ב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F3BAAC96-5F51-4B62-B2BB-2093A4672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D537E01E-0B0D-4BBC-88B4-3EF3964BB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082CD-9FD5-42C4-8FD5-36A55567A8F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38766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B943E8E-FAEF-4DF7-B59B-737892402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A41CAC63-F3A1-4D1C-AD21-723E7F8BF8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55129C2F-1323-414A-9F59-16A636163A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520E2B18-FF85-48A4-B65C-A5B341CFE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F9F13-9597-47DB-8916-EEB45CD57B8C}" type="datetimeFigureOut">
              <a:rPr lang="he-IL" smtClean="0"/>
              <a:t>י"א/שבט/תשפ"ב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324A8AE8-6BA3-4A2E-89A4-9EDC0E6E9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D5408EAB-6B71-45A5-9E31-2C75E64F9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082CD-9FD5-42C4-8FD5-36A55567A8F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98532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F0321E5-2554-4CC7-8337-51A5A9DE9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E05848EB-2C97-489C-BFF8-62AADEC1F2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5054A1C7-7AC9-42D0-93FF-EF7A7FC0DA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D5EDB5BA-65D5-4285-8BFF-75528C3557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3DB11AC2-73B7-4524-804C-327EFF8FBF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5C9578A1-E0E7-426A-B678-9802F59FF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F9F13-9597-47DB-8916-EEB45CD57B8C}" type="datetimeFigureOut">
              <a:rPr lang="he-IL" smtClean="0"/>
              <a:t>י"א/שבט/תשפ"ב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32EC5C73-E36E-45A0-8F31-7B1089084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415904E2-F392-4F71-B90A-1FCDD11B2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082CD-9FD5-42C4-8FD5-36A55567A8F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195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BF761C0-769E-45C2-B3EE-905B858E2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023BF386-48F2-410D-BA03-13E44C3D8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F9F13-9597-47DB-8916-EEB45CD57B8C}" type="datetimeFigureOut">
              <a:rPr lang="he-IL" smtClean="0"/>
              <a:t>י"א/שבט/תשפ"ב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753A427B-1613-45AC-9629-4DD0FD1C1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19F89454-2011-4821-84C8-EEEB1935B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082CD-9FD5-42C4-8FD5-36A55567A8F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43910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565E9BAA-B4CB-490C-ADD0-819C300FE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F9F13-9597-47DB-8916-EEB45CD57B8C}" type="datetimeFigureOut">
              <a:rPr lang="he-IL" smtClean="0"/>
              <a:t>י"א/שבט/תשפ"ב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0763FA32-D09F-456A-BBDF-E116DC579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939EC5D6-D133-464B-9973-D73F21038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082CD-9FD5-42C4-8FD5-36A55567A8F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55022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54096EA-3C09-4739-B95D-93F750AD0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AF4C78C7-11E3-4780-9CE2-0149E170CE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CA1261D0-3B18-4660-9066-D27D34C70B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54CB45EE-05E8-4E41-835F-2F2B78A13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F9F13-9597-47DB-8916-EEB45CD57B8C}" type="datetimeFigureOut">
              <a:rPr lang="he-IL" smtClean="0"/>
              <a:t>י"א/שבט/תשפ"ב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22D39098-DF15-43D9-996A-430924A72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0EDEA758-0C67-4FF8-B408-8DB50C373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082CD-9FD5-42C4-8FD5-36A55567A8F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31395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AA9800A-A930-47A1-91E8-AF2E2C4D4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CAA42B4D-7097-4260-9634-5654762FC5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D563E6F1-DE15-4CAB-AF54-258B41C7A1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E4F3E129-8601-49BA-AD1C-D6EAE2C12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F9F13-9597-47DB-8916-EEB45CD57B8C}" type="datetimeFigureOut">
              <a:rPr lang="he-IL" smtClean="0"/>
              <a:t>י"א/שבט/תשפ"ב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36868FD6-0F4F-4469-A536-663B2929E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A986F0D8-D098-4C48-80F4-C462F56A3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082CD-9FD5-42C4-8FD5-36A55567A8F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34880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ECADBC8E-58CC-483A-BF05-F416DA33B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7179E374-314B-484A-A024-4DDBA8C9E5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93C2E018-6A63-452E-AB5C-087D20DDB6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EF9F13-9597-47DB-8916-EEB45CD57B8C}" type="datetimeFigureOut">
              <a:rPr lang="he-IL" smtClean="0"/>
              <a:t>י"א/שבט/תשפ"ב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7E95DFD2-3B8A-4592-8164-B46D9C82AC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A13C7201-A3FD-4CBE-A33F-1513DAE5B2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1082CD-9FD5-42C4-8FD5-36A55567A8F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39262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1D47AFA-8846-4C58-A1E5-D543D330AC8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9621BAD2-255E-4B8A-BD7C-8F9A925F28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65D04297-7A35-497F-AB32-1729D3CFDB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תיבת טקסט 4">
            <a:extLst>
              <a:ext uri="{FF2B5EF4-FFF2-40B4-BE49-F238E27FC236}">
                <a16:creationId xmlns:a16="http://schemas.microsoft.com/office/drawing/2014/main" id="{1B6317F7-FC74-4617-9E5D-EF814EDAFFA8}"/>
              </a:ext>
            </a:extLst>
          </p:cNvPr>
          <p:cNvSpPr txBox="1"/>
          <p:nvPr/>
        </p:nvSpPr>
        <p:spPr>
          <a:xfrm>
            <a:off x="3395662" y="2594242"/>
            <a:ext cx="5400675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4000" b="1" dirty="0">
                <a:solidFill>
                  <a:schemeClr val="accent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תוכנית ציר פיתוח אישי </a:t>
            </a:r>
            <a:r>
              <a:rPr lang="he-IL" sz="4000" b="1" dirty="0" err="1">
                <a:solidFill>
                  <a:schemeClr val="accent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לחניך.ה</a:t>
            </a:r>
            <a:endParaRPr lang="he-IL" sz="4000" b="1" dirty="0">
              <a:solidFill>
                <a:schemeClr val="accent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6425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02FBC79-D278-474C-B824-BA3CE4B5A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BC0EDDC-59CE-49D7-BF0E-572C28E772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7CAF550C-FEA5-45CF-BF02-57580ED2E4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E23CAB6C-6841-48B8-8D16-4573E7593DCE}"/>
              </a:ext>
            </a:extLst>
          </p:cNvPr>
          <p:cNvSpPr txBox="1"/>
          <p:nvPr/>
        </p:nvSpPr>
        <p:spPr>
          <a:xfrm>
            <a:off x="5540991" y="955343"/>
            <a:ext cx="113276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dirty="0">
                <a:latin typeface="Segoe UI" panose="020B0502040204020203" pitchFamily="34" charset="0"/>
                <a:cs typeface="Segoe UI" panose="020B0502040204020203" pitchFamily="34" charset="0"/>
              </a:rPr>
              <a:t>שם החניך.ה</a:t>
            </a:r>
          </a:p>
        </p:txBody>
      </p:sp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26ED8AFC-7B8D-40D5-93C2-146AFEB007DB}"/>
              </a:ext>
            </a:extLst>
          </p:cNvPr>
          <p:cNvSpPr txBox="1"/>
          <p:nvPr/>
        </p:nvSpPr>
        <p:spPr>
          <a:xfrm>
            <a:off x="9316872" y="3672375"/>
            <a:ext cx="113276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dirty="0" err="1">
                <a:latin typeface="Segoe UI" panose="020B0502040204020203" pitchFamily="34" charset="0"/>
                <a:cs typeface="Segoe UI" panose="020B0502040204020203" pitchFamily="34" charset="0"/>
              </a:rPr>
              <a:t>מדריך.ה</a:t>
            </a:r>
            <a:endParaRPr lang="he-IL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תיבת טקסט 6">
            <a:extLst>
              <a:ext uri="{FF2B5EF4-FFF2-40B4-BE49-F238E27FC236}">
                <a16:creationId xmlns:a16="http://schemas.microsoft.com/office/drawing/2014/main" id="{CEB366E1-66F3-431C-B5C0-99E2F885D0F8}"/>
              </a:ext>
            </a:extLst>
          </p:cNvPr>
          <p:cNvSpPr txBox="1"/>
          <p:nvPr/>
        </p:nvSpPr>
        <p:spPr>
          <a:xfrm>
            <a:off x="6636793" y="3692035"/>
            <a:ext cx="138638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dirty="0" err="1">
                <a:latin typeface="Segoe UI" panose="020B0502040204020203" pitchFamily="34" charset="0"/>
                <a:cs typeface="Segoe UI" panose="020B0502040204020203" pitchFamily="34" charset="0"/>
              </a:rPr>
              <a:t>ראש"גד.ית</a:t>
            </a:r>
            <a:endParaRPr lang="he-IL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" name="תיבת טקסט 7">
            <a:extLst>
              <a:ext uri="{FF2B5EF4-FFF2-40B4-BE49-F238E27FC236}">
                <a16:creationId xmlns:a16="http://schemas.microsoft.com/office/drawing/2014/main" id="{1478D9B1-68FD-4098-9BE3-F67F2EC8575E}"/>
              </a:ext>
            </a:extLst>
          </p:cNvPr>
          <p:cNvSpPr txBox="1"/>
          <p:nvPr/>
        </p:nvSpPr>
        <p:spPr>
          <a:xfrm>
            <a:off x="4210335" y="3672375"/>
            <a:ext cx="113276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dirty="0">
                <a:latin typeface="Segoe UI" panose="020B0502040204020203" pitchFamily="34" charset="0"/>
                <a:cs typeface="Segoe UI" panose="020B0502040204020203" pitchFamily="34" charset="0"/>
              </a:rPr>
              <a:t>מרכז.ת</a:t>
            </a:r>
          </a:p>
        </p:txBody>
      </p:sp>
      <p:sp>
        <p:nvSpPr>
          <p:cNvPr id="9" name="תיבת טקסט 8">
            <a:extLst>
              <a:ext uri="{FF2B5EF4-FFF2-40B4-BE49-F238E27FC236}">
                <a16:creationId xmlns:a16="http://schemas.microsoft.com/office/drawing/2014/main" id="{9E4532C7-C8EE-4994-BAD4-F429FF47F346}"/>
              </a:ext>
            </a:extLst>
          </p:cNvPr>
          <p:cNvSpPr txBox="1"/>
          <p:nvPr/>
        </p:nvSpPr>
        <p:spPr>
          <a:xfrm>
            <a:off x="1742364" y="3678128"/>
            <a:ext cx="113276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dirty="0">
                <a:latin typeface="Segoe UI" panose="020B0502040204020203" pitchFamily="34" charset="0"/>
                <a:cs typeface="Segoe UI" panose="020B0502040204020203" pitchFamily="34" charset="0"/>
              </a:rPr>
              <a:t>הורי החניך.ה</a:t>
            </a:r>
          </a:p>
        </p:txBody>
      </p:sp>
    </p:spTree>
    <p:extLst>
      <p:ext uri="{BB962C8B-B14F-4D97-AF65-F5344CB8AC3E}">
        <p14:creationId xmlns:p14="http://schemas.microsoft.com/office/powerpoint/2010/main" val="2244660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742EBB3-6D3C-4565-BCA4-5EAE36E89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2D186BBA-340B-4854-9E51-F8AAA99CCC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he-IL" sz="150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3DCBBEAA-5EF1-45A0-BBF4-A33FFE673D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Google Shape;4229;p78">
            <a:extLst>
              <a:ext uri="{FF2B5EF4-FFF2-40B4-BE49-F238E27FC236}">
                <a16:creationId xmlns:a16="http://schemas.microsoft.com/office/drawing/2014/main" id="{00B43AB9-6A5F-40B9-86C7-453B2D49A280}"/>
              </a:ext>
            </a:extLst>
          </p:cNvPr>
          <p:cNvSpPr txBox="1">
            <a:spLocks/>
          </p:cNvSpPr>
          <p:nvPr/>
        </p:nvSpPr>
        <p:spPr>
          <a:xfrm>
            <a:off x="2756848" y="-82563"/>
            <a:ext cx="6478083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1" anchor="t" anchorCtr="0">
            <a:no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e-IL" b="1" dirty="0">
                <a:solidFill>
                  <a:srgbClr val="E4597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מה אנחנו </a:t>
            </a:r>
            <a:r>
              <a:rPr lang="he-IL" b="1" dirty="0" err="1">
                <a:solidFill>
                  <a:srgbClr val="E4597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יודעים.ות</a:t>
            </a:r>
            <a:r>
              <a:rPr lang="he-IL" b="1" dirty="0">
                <a:solidFill>
                  <a:srgbClr val="E4597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?</a:t>
            </a:r>
          </a:p>
        </p:txBody>
      </p:sp>
      <p:sp>
        <p:nvSpPr>
          <p:cNvPr id="7" name="Google Shape;4229;p78">
            <a:extLst>
              <a:ext uri="{FF2B5EF4-FFF2-40B4-BE49-F238E27FC236}">
                <a16:creationId xmlns:a16="http://schemas.microsoft.com/office/drawing/2014/main" id="{4A27C5E8-C697-4397-A68F-0EEA20A82624}"/>
              </a:ext>
            </a:extLst>
          </p:cNvPr>
          <p:cNvSpPr txBox="1">
            <a:spLocks/>
          </p:cNvSpPr>
          <p:nvPr/>
        </p:nvSpPr>
        <p:spPr>
          <a:xfrm>
            <a:off x="6630483" y="663474"/>
            <a:ext cx="2305334" cy="622146"/>
          </a:xfrm>
          <a:prstGeom prst="rect">
            <a:avLst/>
          </a:prstGeom>
        </p:spPr>
        <p:txBody>
          <a:bodyPr spcFirstLastPara="1" vert="horz" wrap="square" lIns="121900" tIns="121900" rIns="121900" bIns="121900" rtlCol="1" anchor="t" anchorCtr="0">
            <a:no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base">
              <a:lnSpc>
                <a:spcPct val="107000"/>
              </a:lnSpc>
              <a:spcAft>
                <a:spcPts val="1067"/>
              </a:spcAft>
            </a:pPr>
            <a:r>
              <a:rPr lang="he-IL" sz="1500" b="1" dirty="0">
                <a:solidFill>
                  <a:srgbClr val="000000"/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כמה שנים החניך.ה בשבט?</a:t>
            </a:r>
          </a:p>
        </p:txBody>
      </p:sp>
      <p:sp>
        <p:nvSpPr>
          <p:cNvPr id="8" name="Google Shape;4229;p78">
            <a:extLst>
              <a:ext uri="{FF2B5EF4-FFF2-40B4-BE49-F238E27FC236}">
                <a16:creationId xmlns:a16="http://schemas.microsoft.com/office/drawing/2014/main" id="{D9823EEE-B9DE-4588-A36A-43CCD1E367D7}"/>
              </a:ext>
            </a:extLst>
          </p:cNvPr>
          <p:cNvSpPr txBox="1">
            <a:spLocks/>
          </p:cNvSpPr>
          <p:nvPr/>
        </p:nvSpPr>
        <p:spPr>
          <a:xfrm>
            <a:off x="1024827" y="3581077"/>
            <a:ext cx="2713576" cy="458179"/>
          </a:xfrm>
          <a:prstGeom prst="rect">
            <a:avLst/>
          </a:prstGeom>
        </p:spPr>
        <p:txBody>
          <a:bodyPr spcFirstLastPara="1" vert="horz" wrap="square" lIns="121900" tIns="121900" rIns="121900" bIns="121900" rtlCol="1" anchor="t" anchorCtr="0">
            <a:no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base">
              <a:lnSpc>
                <a:spcPct val="107000"/>
              </a:lnSpc>
              <a:spcAft>
                <a:spcPts val="1067"/>
              </a:spcAft>
            </a:pPr>
            <a:r>
              <a:rPr lang="he-IL" sz="1500" b="1" dirty="0">
                <a:solidFill>
                  <a:srgbClr val="000000"/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כל מידע רלוונטי נוסף </a:t>
            </a:r>
          </a:p>
          <a:p>
            <a:pPr algn="ctr" fontAlgn="base">
              <a:lnSpc>
                <a:spcPct val="107000"/>
              </a:lnSpc>
              <a:spcAft>
                <a:spcPts val="1067"/>
              </a:spcAft>
            </a:pPr>
            <a:r>
              <a:rPr lang="he-IL" sz="1500" b="1" dirty="0">
                <a:solidFill>
                  <a:srgbClr val="000000"/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שתרצו להוסיף</a:t>
            </a:r>
          </a:p>
        </p:txBody>
      </p:sp>
      <p:sp>
        <p:nvSpPr>
          <p:cNvPr id="9" name="Google Shape;4229;p78">
            <a:extLst>
              <a:ext uri="{FF2B5EF4-FFF2-40B4-BE49-F238E27FC236}">
                <a16:creationId xmlns:a16="http://schemas.microsoft.com/office/drawing/2014/main" id="{F64F070D-16D7-4CC1-91F7-D8574A97C144}"/>
              </a:ext>
            </a:extLst>
          </p:cNvPr>
          <p:cNvSpPr txBox="1">
            <a:spLocks/>
          </p:cNvSpPr>
          <p:nvPr/>
        </p:nvSpPr>
        <p:spPr>
          <a:xfrm>
            <a:off x="4810808" y="3526030"/>
            <a:ext cx="2570383" cy="416437"/>
          </a:xfrm>
          <a:prstGeom prst="rect">
            <a:avLst/>
          </a:prstGeom>
        </p:spPr>
        <p:txBody>
          <a:bodyPr spcFirstLastPara="1" vert="horz" wrap="square" lIns="121900" tIns="121900" rIns="121900" bIns="121900" rtlCol="1" anchor="t" anchorCtr="0">
            <a:no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base">
              <a:lnSpc>
                <a:spcPct val="107000"/>
              </a:lnSpc>
              <a:spcAft>
                <a:spcPts val="1067"/>
              </a:spcAft>
            </a:pPr>
            <a:r>
              <a:rPr lang="he-IL" sz="1500" b="1" dirty="0">
                <a:solidFill>
                  <a:srgbClr val="000000"/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מה הם המאפיינים הייחודיים של החניך.ה?</a:t>
            </a:r>
          </a:p>
        </p:txBody>
      </p:sp>
      <p:sp>
        <p:nvSpPr>
          <p:cNvPr id="10" name="Google Shape;4229;p78">
            <a:extLst>
              <a:ext uri="{FF2B5EF4-FFF2-40B4-BE49-F238E27FC236}">
                <a16:creationId xmlns:a16="http://schemas.microsoft.com/office/drawing/2014/main" id="{0FC36387-D3BD-4527-A61C-D8FAACBBC0B1}"/>
              </a:ext>
            </a:extLst>
          </p:cNvPr>
          <p:cNvSpPr txBox="1">
            <a:spLocks/>
          </p:cNvSpPr>
          <p:nvPr/>
        </p:nvSpPr>
        <p:spPr>
          <a:xfrm>
            <a:off x="8776607" y="3581077"/>
            <a:ext cx="2075597" cy="382433"/>
          </a:xfrm>
          <a:prstGeom prst="rect">
            <a:avLst/>
          </a:prstGeom>
        </p:spPr>
        <p:txBody>
          <a:bodyPr spcFirstLastPara="1" vert="horz" wrap="square" lIns="121900" tIns="121900" rIns="121900" bIns="121900" rtlCol="1" anchor="t" anchorCtr="0">
            <a:no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base">
              <a:lnSpc>
                <a:spcPct val="107000"/>
              </a:lnSpc>
              <a:spcAft>
                <a:spcPts val="1067"/>
              </a:spcAft>
            </a:pPr>
            <a:r>
              <a:rPr lang="he-IL" sz="1500" b="1" dirty="0">
                <a:solidFill>
                  <a:srgbClr val="000000"/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מה </a:t>
            </a:r>
            <a:r>
              <a:rPr lang="he-IL" sz="1500" b="1" dirty="0" err="1">
                <a:solidFill>
                  <a:srgbClr val="000000"/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מקומו.ה</a:t>
            </a:r>
            <a:r>
              <a:rPr lang="he-IL" sz="1500" b="1" dirty="0">
                <a:solidFill>
                  <a:srgbClr val="000000"/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 החברתי בקבוצה?</a:t>
            </a:r>
          </a:p>
        </p:txBody>
      </p:sp>
      <p:sp>
        <p:nvSpPr>
          <p:cNvPr id="11" name="Google Shape;4229;p78">
            <a:extLst>
              <a:ext uri="{FF2B5EF4-FFF2-40B4-BE49-F238E27FC236}">
                <a16:creationId xmlns:a16="http://schemas.microsoft.com/office/drawing/2014/main" id="{D4F87A13-FF7A-44DB-8696-B1E5C6BC549B}"/>
              </a:ext>
            </a:extLst>
          </p:cNvPr>
          <p:cNvSpPr txBox="1">
            <a:spLocks/>
          </p:cNvSpPr>
          <p:nvPr/>
        </p:nvSpPr>
        <p:spPr>
          <a:xfrm>
            <a:off x="3253204" y="644021"/>
            <a:ext cx="2189274" cy="1083684"/>
          </a:xfrm>
          <a:prstGeom prst="rect">
            <a:avLst/>
          </a:prstGeom>
        </p:spPr>
        <p:txBody>
          <a:bodyPr spcFirstLastPara="1" vert="horz" wrap="square" lIns="121900" tIns="121900" rIns="121900" bIns="121900" rtlCol="1" anchor="t" anchorCtr="0">
            <a:no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base">
              <a:lnSpc>
                <a:spcPct val="107000"/>
              </a:lnSpc>
              <a:spcAft>
                <a:spcPts val="1067"/>
              </a:spcAft>
            </a:pPr>
            <a:r>
              <a:rPr lang="he-IL" sz="1500" b="1" dirty="0">
                <a:solidFill>
                  <a:srgbClr val="000000"/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האם </a:t>
            </a:r>
            <a:r>
              <a:rPr lang="he-IL" sz="1500" b="1" dirty="0" err="1">
                <a:solidFill>
                  <a:srgbClr val="000000"/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יצא.ה</a:t>
            </a:r>
            <a:r>
              <a:rPr lang="he-IL" sz="1500" b="1" dirty="0">
                <a:solidFill>
                  <a:srgbClr val="000000"/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 לטיולים בעבר? במידה וכן, איך הייתה החוויה?</a:t>
            </a:r>
          </a:p>
        </p:txBody>
      </p:sp>
    </p:spTree>
    <p:extLst>
      <p:ext uri="{BB962C8B-B14F-4D97-AF65-F5344CB8AC3E}">
        <p14:creationId xmlns:p14="http://schemas.microsoft.com/office/powerpoint/2010/main" val="1848306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8F9CB32-35D1-4313-A588-CC9C97D1EF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74543EE8-FAEA-4AC4-9DE4-CF670987C7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96BDE458-E67C-43B5-A0A2-88C20254ED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Google Shape;4229;p78">
            <a:extLst>
              <a:ext uri="{FF2B5EF4-FFF2-40B4-BE49-F238E27FC236}">
                <a16:creationId xmlns:a16="http://schemas.microsoft.com/office/drawing/2014/main" id="{77C91669-0A3C-481B-9074-FD750C5079A7}"/>
              </a:ext>
            </a:extLst>
          </p:cNvPr>
          <p:cNvSpPr txBox="1">
            <a:spLocks/>
          </p:cNvSpPr>
          <p:nvPr/>
        </p:nvSpPr>
        <p:spPr>
          <a:xfrm>
            <a:off x="9486900" y="936612"/>
            <a:ext cx="2805556" cy="2492388"/>
          </a:xfrm>
          <a:prstGeom prst="rect">
            <a:avLst/>
          </a:prstGeom>
        </p:spPr>
        <p:txBody>
          <a:bodyPr spcFirstLastPara="1" vert="horz" wrap="square" lIns="121900" tIns="121900" rIns="121900" bIns="121900" rtlCol="1" anchor="t" anchorCtr="0">
            <a:no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e-IL" sz="3200" b="1" dirty="0">
                <a:solidFill>
                  <a:srgbClr val="E4597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באיזה תחומים נתמקד ומה נשאל את החניך.ה?</a:t>
            </a:r>
          </a:p>
        </p:txBody>
      </p:sp>
      <p:sp>
        <p:nvSpPr>
          <p:cNvPr id="7" name="תיבת טקסט 6">
            <a:extLst>
              <a:ext uri="{FF2B5EF4-FFF2-40B4-BE49-F238E27FC236}">
                <a16:creationId xmlns:a16="http://schemas.microsoft.com/office/drawing/2014/main" id="{FE9753FC-12DC-4EC7-8366-9C205B758C59}"/>
              </a:ext>
            </a:extLst>
          </p:cNvPr>
          <p:cNvSpPr txBox="1"/>
          <p:nvPr/>
        </p:nvSpPr>
        <p:spPr>
          <a:xfrm>
            <a:off x="6096000" y="843240"/>
            <a:ext cx="238494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>
              <a:spcAft>
                <a:spcPts val="1067"/>
              </a:spcAft>
            </a:pPr>
            <a:r>
              <a:rPr lang="he-IL" sz="1800" b="1" dirty="0">
                <a:solidFill>
                  <a:schemeClr val="accent3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התנהגותי וחברתי-</a:t>
            </a:r>
          </a:p>
        </p:txBody>
      </p:sp>
      <p:sp>
        <p:nvSpPr>
          <p:cNvPr id="8" name="תיבת טקסט 7">
            <a:extLst>
              <a:ext uri="{FF2B5EF4-FFF2-40B4-BE49-F238E27FC236}">
                <a16:creationId xmlns:a16="http://schemas.microsoft.com/office/drawing/2014/main" id="{96D3C037-41EC-41F0-B963-F9A2E2FCDC16}"/>
              </a:ext>
            </a:extLst>
          </p:cNvPr>
          <p:cNvSpPr txBox="1"/>
          <p:nvPr/>
        </p:nvSpPr>
        <p:spPr>
          <a:xfrm>
            <a:off x="1208634" y="1499618"/>
            <a:ext cx="3242196" cy="48910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>
              <a:spcAft>
                <a:spcPts val="1067"/>
              </a:spcAft>
            </a:pPr>
            <a:r>
              <a:rPr lang="he-IL" sz="1400" b="1" dirty="0">
                <a:solidFill>
                  <a:schemeClr val="accent3">
                    <a:lumMod val="50000"/>
                  </a:schemeClr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יכולת עברת מסרים וניהול שיח</a:t>
            </a:r>
            <a:br>
              <a:rPr lang="en-US" sz="1400" b="1" dirty="0">
                <a:solidFill>
                  <a:schemeClr val="accent3">
                    <a:lumMod val="50000"/>
                  </a:schemeClr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</a:br>
            <a:r>
              <a:rPr lang="he-IL" sz="1400" b="1" dirty="0">
                <a:solidFill>
                  <a:schemeClr val="accent3">
                    <a:lumMod val="50000"/>
                  </a:schemeClr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שימוש בשפה מדוברת או תקשורת חליפית</a:t>
            </a:r>
          </a:p>
          <a:p>
            <a:pPr algn="ctr" fontAlgn="base">
              <a:lnSpc>
                <a:spcPct val="150000"/>
              </a:lnSpc>
              <a:spcAft>
                <a:spcPts val="1067"/>
              </a:spcAft>
            </a:pPr>
            <a:r>
              <a:rPr lang="he-IL" sz="1400" dirty="0"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האם את/ה מרגיש/ה בנוח לדבר עם </a:t>
            </a:r>
            <a:r>
              <a:rPr lang="he-IL" sz="1400" dirty="0" err="1"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המדריכ</a:t>
            </a:r>
            <a:r>
              <a:rPr lang="he-IL" sz="1400" dirty="0"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/ה על דברים שקשים לך ועל דברים שאת/ה נהנית מהם/ן? </a:t>
            </a:r>
          </a:p>
          <a:p>
            <a:pPr algn="ctr" fontAlgn="base">
              <a:lnSpc>
                <a:spcPct val="150000"/>
              </a:lnSpc>
              <a:spcAft>
                <a:spcPts val="1067"/>
              </a:spcAft>
            </a:pPr>
            <a:r>
              <a:rPr lang="he-IL" sz="1400" dirty="0"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האם קל לך להסביר לאחרים מה את/ה חושב/ת?</a:t>
            </a:r>
          </a:p>
          <a:p>
            <a:pPr algn="ctr" fontAlgn="base">
              <a:lnSpc>
                <a:spcPct val="150000"/>
              </a:lnSpc>
              <a:spcAft>
                <a:spcPts val="1067"/>
              </a:spcAft>
            </a:pPr>
            <a:r>
              <a:rPr lang="he-IL" sz="1400" dirty="0"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באיזו דרך את/ה הכי אוהב/ת לספר מה את/ה מרגיש/ה?</a:t>
            </a:r>
          </a:p>
          <a:p>
            <a:pPr algn="ctr" fontAlgn="base">
              <a:lnSpc>
                <a:spcPct val="150000"/>
              </a:lnSpc>
              <a:spcAft>
                <a:spcPts val="1067"/>
              </a:spcAft>
            </a:pPr>
            <a:r>
              <a:rPr lang="he-IL" sz="1400" dirty="0"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כשקשה לך להעביר מסר או את התחושות אותן את.ה </a:t>
            </a:r>
            <a:r>
              <a:rPr lang="he-IL" sz="1400" dirty="0" err="1"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מרגיש.ה</a:t>
            </a:r>
            <a:r>
              <a:rPr lang="he-IL" sz="1400" dirty="0"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, מה עוזר לך?</a:t>
            </a:r>
          </a:p>
          <a:p>
            <a:pPr algn="ctr" fontAlgn="base">
              <a:spcAft>
                <a:spcPts val="1067"/>
              </a:spcAft>
            </a:pPr>
            <a:r>
              <a:rPr lang="he-IL" sz="1400" b="1" dirty="0">
                <a:solidFill>
                  <a:schemeClr val="accent3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-</a:t>
            </a:r>
          </a:p>
        </p:txBody>
      </p:sp>
      <p:sp>
        <p:nvSpPr>
          <p:cNvPr id="10" name="תיבת טקסט 9">
            <a:extLst>
              <a:ext uri="{FF2B5EF4-FFF2-40B4-BE49-F238E27FC236}">
                <a16:creationId xmlns:a16="http://schemas.microsoft.com/office/drawing/2014/main" id="{71112B81-F1FA-4865-B1E3-09C1DDC03888}"/>
              </a:ext>
            </a:extLst>
          </p:cNvPr>
          <p:cNvSpPr txBox="1"/>
          <p:nvPr/>
        </p:nvSpPr>
        <p:spPr>
          <a:xfrm>
            <a:off x="5322626" y="1528549"/>
            <a:ext cx="4063818" cy="51534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>
              <a:spcAft>
                <a:spcPts val="1067"/>
              </a:spcAft>
            </a:pPr>
            <a:r>
              <a:rPr lang="he-IL" sz="1500" b="1" dirty="0">
                <a:solidFill>
                  <a:schemeClr val="accent3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יצירת קשרים חברתיים והשתתפות</a:t>
            </a:r>
            <a:br>
              <a:rPr lang="en-US" sz="1500" b="1" dirty="0">
                <a:solidFill>
                  <a:schemeClr val="accent3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he-IL" sz="1500" b="1" dirty="0">
                <a:solidFill>
                  <a:schemeClr val="accent3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הבנת סיטואציות חברתיות </a:t>
            </a:r>
            <a:br>
              <a:rPr lang="en-US" sz="1500" b="1" dirty="0">
                <a:solidFill>
                  <a:schemeClr val="accent3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he-IL" sz="1500" b="1" dirty="0">
                <a:solidFill>
                  <a:schemeClr val="accent3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פתרון בעיות בין אישיות</a:t>
            </a:r>
            <a:br>
              <a:rPr lang="en-US" sz="1500" b="1" dirty="0">
                <a:solidFill>
                  <a:schemeClr val="accent3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he-IL" sz="1500" b="1" dirty="0">
                <a:solidFill>
                  <a:schemeClr val="accent3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לקיחת אחריות והתנהלות מול סיטואציות מורכבות</a:t>
            </a:r>
          </a:p>
          <a:p>
            <a:pPr algn="ctr" rtl="1">
              <a:lnSpc>
                <a:spcPct val="150000"/>
              </a:lnSpc>
            </a:pPr>
            <a:r>
              <a:rPr lang="he-IL" sz="1500" dirty="0">
                <a:latin typeface="Segoe UI" panose="020B0502040204020203" pitchFamily="34" charset="0"/>
                <a:cs typeface="Segoe UI" panose="020B0502040204020203" pitchFamily="34" charset="0"/>
              </a:rPr>
              <a:t>האם נהנית לדבר עם אחרים/</a:t>
            </a:r>
            <a:r>
              <a:rPr lang="he-IL" sz="1500" dirty="0" err="1">
                <a:latin typeface="Segoe UI" panose="020B0502040204020203" pitchFamily="34" charset="0"/>
                <a:cs typeface="Segoe UI" panose="020B0502040204020203" pitchFamily="34" charset="0"/>
              </a:rPr>
              <a:t>ות</a:t>
            </a:r>
            <a:r>
              <a:rPr lang="he-IL" sz="1500" dirty="0">
                <a:latin typeface="Segoe UI" panose="020B0502040204020203" pitchFamily="34" charset="0"/>
                <a:cs typeface="Segoe UI" panose="020B0502040204020203" pitchFamily="34" charset="0"/>
              </a:rPr>
              <a:t> על דברים שמעניינים/שאת/ה אוהב/ת?</a:t>
            </a:r>
            <a:endParaRPr lang="en-US" sz="15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he-IL" sz="1500" dirty="0">
                <a:latin typeface="Segoe UI" panose="020B0502040204020203" pitchFamily="34" charset="0"/>
                <a:cs typeface="Segoe UI" panose="020B0502040204020203" pitchFamily="34" charset="0"/>
              </a:rPr>
              <a:t>האם את/ה מרגיש/ה ששאר החניכים/</a:t>
            </a:r>
            <a:r>
              <a:rPr lang="he-IL" sz="1500" dirty="0" err="1">
                <a:latin typeface="Segoe UI" panose="020B0502040204020203" pitchFamily="34" charset="0"/>
                <a:cs typeface="Segoe UI" panose="020B0502040204020203" pitchFamily="34" charset="0"/>
              </a:rPr>
              <a:t>ות</a:t>
            </a:r>
            <a:r>
              <a:rPr lang="he-IL" sz="1500" dirty="0">
                <a:latin typeface="Segoe UI" panose="020B0502040204020203" pitchFamily="34" charset="0"/>
                <a:cs typeface="Segoe UI" panose="020B0502040204020203" pitchFamily="34" charset="0"/>
              </a:rPr>
              <a:t> בקבוצה הם חברים/</a:t>
            </a:r>
            <a:r>
              <a:rPr lang="he-IL" sz="1500" dirty="0" err="1">
                <a:latin typeface="Segoe UI" panose="020B0502040204020203" pitchFamily="34" charset="0"/>
                <a:cs typeface="Segoe UI" panose="020B0502040204020203" pitchFamily="34" charset="0"/>
              </a:rPr>
              <a:t>ות</a:t>
            </a:r>
            <a:r>
              <a:rPr lang="he-IL" sz="1500" dirty="0">
                <a:latin typeface="Segoe UI" panose="020B0502040204020203" pitchFamily="34" charset="0"/>
                <a:cs typeface="Segoe UI" panose="020B0502040204020203" pitchFamily="34" charset="0"/>
              </a:rPr>
              <a:t> שלך?</a:t>
            </a:r>
            <a:endParaRPr lang="en-US" sz="15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he-IL" sz="1500" dirty="0">
                <a:latin typeface="Segoe UI" panose="020B0502040204020203" pitchFamily="34" charset="0"/>
                <a:cs typeface="Segoe UI" panose="020B0502040204020203" pitchFamily="34" charset="0"/>
              </a:rPr>
              <a:t>האם יש פעמים שלא נעים לך בקבוצה? </a:t>
            </a:r>
            <a:endParaRPr lang="en-US" sz="15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he-IL" sz="1500" dirty="0">
                <a:latin typeface="Segoe UI" panose="020B0502040204020203" pitchFamily="34" charset="0"/>
                <a:cs typeface="Segoe UI" panose="020B0502040204020203" pitchFamily="34" charset="0"/>
              </a:rPr>
              <a:t>אם היית המדריך/ה של הקבוצה, מה היית רוצה להעביר? </a:t>
            </a:r>
            <a:endParaRPr lang="en-US" sz="15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he-IL" sz="1500" dirty="0">
                <a:latin typeface="Segoe UI" panose="020B0502040204020203" pitchFamily="34" charset="0"/>
                <a:cs typeface="Segoe UI" panose="020B0502040204020203" pitchFamily="34" charset="0"/>
              </a:rPr>
              <a:t>מה את/ה הכי אוהב/ת בטיולים? מה הכי פחות אוהב/ת? </a:t>
            </a:r>
            <a:endParaRPr lang="en-US" sz="15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he-IL" sz="1500" dirty="0">
                <a:latin typeface="Segoe UI" panose="020B0502040204020203" pitchFamily="34" charset="0"/>
                <a:cs typeface="Segoe UI" panose="020B0502040204020203" pitchFamily="34" charset="0"/>
              </a:rPr>
              <a:t>מה עוזר לך להתמודד עם וויכוחים או אי הסכמות עם חברים/</a:t>
            </a:r>
            <a:r>
              <a:rPr lang="he-IL" sz="1500" dirty="0" err="1">
                <a:latin typeface="Segoe UI" panose="020B0502040204020203" pitchFamily="34" charset="0"/>
                <a:cs typeface="Segoe UI" panose="020B0502040204020203" pitchFamily="34" charset="0"/>
              </a:rPr>
              <a:t>ות</a:t>
            </a:r>
            <a:r>
              <a:rPr lang="he-IL" sz="1500" dirty="0">
                <a:latin typeface="Segoe UI" panose="020B0502040204020203" pitchFamily="34" charset="0"/>
                <a:cs typeface="Segoe UI" panose="020B0502040204020203" pitchFamily="34" charset="0"/>
              </a:rPr>
              <a:t>? </a:t>
            </a:r>
            <a:endParaRPr lang="he-IL" sz="1500" dirty="0"/>
          </a:p>
        </p:txBody>
      </p:sp>
      <p:sp>
        <p:nvSpPr>
          <p:cNvPr id="11" name="תיבת טקסט 10">
            <a:extLst>
              <a:ext uri="{FF2B5EF4-FFF2-40B4-BE49-F238E27FC236}">
                <a16:creationId xmlns:a16="http://schemas.microsoft.com/office/drawing/2014/main" id="{1B092652-5B35-4685-9505-9D87456302A1}"/>
              </a:ext>
            </a:extLst>
          </p:cNvPr>
          <p:cNvSpPr txBox="1"/>
          <p:nvPr/>
        </p:nvSpPr>
        <p:spPr>
          <a:xfrm>
            <a:off x="1637259" y="849033"/>
            <a:ext cx="238494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>
              <a:spcAft>
                <a:spcPts val="1067"/>
              </a:spcAft>
            </a:pPr>
            <a:r>
              <a:rPr lang="he-IL" sz="1800" b="1" dirty="0">
                <a:solidFill>
                  <a:schemeClr val="accent3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תקשורתי-</a:t>
            </a:r>
          </a:p>
        </p:txBody>
      </p:sp>
    </p:spTree>
    <p:extLst>
      <p:ext uri="{BB962C8B-B14F-4D97-AF65-F5344CB8AC3E}">
        <p14:creationId xmlns:p14="http://schemas.microsoft.com/office/powerpoint/2010/main" val="1801734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1BBFD26-0A66-463C-8FD7-BB03FB7A71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6679B06C-B7DE-4F45-AEE0-B01EF486F5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E59F2963-3B91-4442-BE61-E77A880E1C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טבלה 5">
            <a:extLst>
              <a:ext uri="{FF2B5EF4-FFF2-40B4-BE49-F238E27FC236}">
                <a16:creationId xmlns:a16="http://schemas.microsoft.com/office/drawing/2014/main" id="{E92E75C0-A0BA-4E69-9D82-7C838C6B11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7170780"/>
              </p:ext>
            </p:extLst>
          </p:nvPr>
        </p:nvGraphicFramePr>
        <p:xfrm>
          <a:off x="838200" y="1364776"/>
          <a:ext cx="10112992" cy="5128098"/>
        </p:xfrm>
        <a:graphic>
          <a:graphicData uri="http://schemas.openxmlformats.org/drawingml/2006/table">
            <a:tbl>
              <a:tblPr rtl="1" firstRow="1" bandRow="1">
                <a:tableStyleId>{F5AB1C69-6EDB-4FF4-983F-18BD219EF322}</a:tableStyleId>
              </a:tblPr>
              <a:tblGrid>
                <a:gridCol w="1100221">
                  <a:extLst>
                    <a:ext uri="{9D8B030D-6E8A-4147-A177-3AD203B41FA5}">
                      <a16:colId xmlns:a16="http://schemas.microsoft.com/office/drawing/2014/main" val="267689871"/>
                    </a:ext>
                  </a:extLst>
                </a:gridCol>
                <a:gridCol w="1428027">
                  <a:extLst>
                    <a:ext uri="{9D8B030D-6E8A-4147-A177-3AD203B41FA5}">
                      <a16:colId xmlns:a16="http://schemas.microsoft.com/office/drawing/2014/main" val="3939506164"/>
                    </a:ext>
                  </a:extLst>
                </a:gridCol>
                <a:gridCol w="2528248">
                  <a:extLst>
                    <a:ext uri="{9D8B030D-6E8A-4147-A177-3AD203B41FA5}">
                      <a16:colId xmlns:a16="http://schemas.microsoft.com/office/drawing/2014/main" val="1912062406"/>
                    </a:ext>
                  </a:extLst>
                </a:gridCol>
                <a:gridCol w="2528248">
                  <a:extLst>
                    <a:ext uri="{9D8B030D-6E8A-4147-A177-3AD203B41FA5}">
                      <a16:colId xmlns:a16="http://schemas.microsoft.com/office/drawing/2014/main" val="3224586234"/>
                    </a:ext>
                  </a:extLst>
                </a:gridCol>
                <a:gridCol w="2528248">
                  <a:extLst>
                    <a:ext uri="{9D8B030D-6E8A-4147-A177-3AD203B41FA5}">
                      <a16:colId xmlns:a16="http://schemas.microsoft.com/office/drawing/2014/main" val="1569324494"/>
                    </a:ext>
                  </a:extLst>
                </a:gridCol>
              </a:tblGrid>
              <a:tr h="1067832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מספר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מטרה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איזה אמצעים עומדים לרשותנו?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איזה הזדמנויות יש לנו?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איך נמדוד?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8057263"/>
                  </a:ext>
                </a:extLst>
              </a:tr>
              <a:tr h="1353422"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  <a:p>
                      <a:pPr algn="ctr" rtl="1"/>
                      <a:endParaRPr lang="he-IL" dirty="0"/>
                    </a:p>
                    <a:p>
                      <a:pPr algn="ctr" rtl="1"/>
                      <a:r>
                        <a:rPr lang="he-IL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7419697"/>
                  </a:ext>
                </a:extLst>
              </a:tr>
              <a:tr h="1353422"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  <a:p>
                      <a:pPr algn="ctr" rtl="1"/>
                      <a:endParaRPr lang="he-IL" dirty="0"/>
                    </a:p>
                    <a:p>
                      <a:pPr algn="ctr" rtl="1"/>
                      <a:r>
                        <a:rPr lang="he-IL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2679026"/>
                  </a:ext>
                </a:extLst>
              </a:tr>
              <a:tr h="1353422"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  <a:p>
                      <a:pPr algn="ctr" rtl="1"/>
                      <a:endParaRPr lang="he-IL" dirty="0"/>
                    </a:p>
                    <a:p>
                      <a:pPr algn="ctr" rtl="1"/>
                      <a:r>
                        <a:rPr lang="he-IL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5093827"/>
                  </a:ext>
                </a:extLst>
              </a:tr>
            </a:tbl>
          </a:graphicData>
        </a:graphic>
      </p:graphicFrame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C14CBEE8-A317-4E5E-9A93-26D270F3AF40}"/>
              </a:ext>
            </a:extLst>
          </p:cNvPr>
          <p:cNvSpPr txBox="1"/>
          <p:nvPr/>
        </p:nvSpPr>
        <p:spPr>
          <a:xfrm>
            <a:off x="4505751" y="255447"/>
            <a:ext cx="318049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>
              <a:spcAft>
                <a:spcPts val="1067"/>
              </a:spcAft>
            </a:pPr>
            <a:r>
              <a:rPr lang="he-IL" sz="2400" b="1" dirty="0">
                <a:solidFill>
                  <a:schemeClr val="accent3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תוכנית קידום אישית ל__________</a:t>
            </a:r>
          </a:p>
        </p:txBody>
      </p:sp>
    </p:spTree>
    <p:extLst>
      <p:ext uri="{BB962C8B-B14F-4D97-AF65-F5344CB8AC3E}">
        <p14:creationId xmlns:p14="http://schemas.microsoft.com/office/powerpoint/2010/main" val="3750544534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307</Words>
  <Application>Microsoft Office PowerPoint</Application>
  <PresentationFormat>מסך רחב</PresentationFormat>
  <Paragraphs>44</Paragraphs>
  <Slides>5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Segoe UI</vt:lpstr>
      <vt:lpstr>ערכת נושא Office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עדי בן דוד</dc:creator>
  <cp:lastModifiedBy>עדי בן דוד</cp:lastModifiedBy>
  <cp:revision>1</cp:revision>
  <dcterms:created xsi:type="dcterms:W3CDTF">2022-01-13T14:22:28Z</dcterms:created>
  <dcterms:modified xsi:type="dcterms:W3CDTF">2022-01-13T14:41:36Z</dcterms:modified>
</cp:coreProperties>
</file>