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3" r:id="rId9"/>
    <p:sldId id="343" r:id="rId10"/>
    <p:sldId id="348" r:id="rId11"/>
    <p:sldId id="349" r:id="rId12"/>
    <p:sldId id="350" r:id="rId13"/>
    <p:sldId id="384" r:id="rId14"/>
    <p:sldId id="383" r:id="rId15"/>
    <p:sldId id="351" r:id="rId16"/>
    <p:sldId id="340" r:id="rId17"/>
    <p:sldId id="341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39" r:id="rId30"/>
    <p:sldId id="352" r:id="rId31"/>
    <p:sldId id="342" r:id="rId32"/>
    <p:sldId id="382" r:id="rId33"/>
    <p:sldId id="344" r:id="rId34"/>
    <p:sldId id="353" r:id="rId35"/>
    <p:sldId id="362" r:id="rId36"/>
    <p:sldId id="380" r:id="rId37"/>
    <p:sldId id="363" r:id="rId38"/>
    <p:sldId id="381" r:id="rId39"/>
    <p:sldId id="364" r:id="rId40"/>
    <p:sldId id="365" r:id="rId41"/>
    <p:sldId id="354" r:id="rId42"/>
    <p:sldId id="355" r:id="rId43"/>
    <p:sldId id="366" r:id="rId44"/>
    <p:sldId id="367" r:id="rId45"/>
    <p:sldId id="356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7" r:id="rId56"/>
    <p:sldId id="378" r:id="rId57"/>
    <p:sldId id="379" r:id="rId58"/>
    <p:sldId id="346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653" autoAdjust="0"/>
    <p:restoredTop sz="94672"/>
  </p:normalViewPr>
  <p:slideViewPr>
    <p:cSldViewPr snapToGrid="0" snapToObjects="1">
      <p:cViewPr>
        <p:scale>
          <a:sx n="60" d="100"/>
          <a:sy n="60" d="100"/>
        </p:scale>
        <p:origin x="40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tableStyles" Target="tableStyles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B1635B-9D32-4A38-BC52-7BD3FA26F395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05350337-8DF6-49D5-BE20-27597FB97FB4}">
      <dgm:prSet phldrT="[טקסט]"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יצירת שפה משותפת</a:t>
          </a:r>
        </a:p>
      </dgm:t>
    </dgm:pt>
    <dgm:pt modelId="{26143103-A2EC-4352-AD78-482AB2967E97}" type="parTrans" cxnId="{20E99394-22F3-4CD9-B0E4-1BC142A71264}">
      <dgm:prSet/>
      <dgm:spPr/>
      <dgm:t>
        <a:bodyPr/>
        <a:lstStyle/>
        <a:p>
          <a:pPr rtl="1"/>
          <a:endParaRPr lang="he-IL"/>
        </a:p>
      </dgm:t>
    </dgm:pt>
    <dgm:pt modelId="{EBCCC35B-BAE5-4177-9FF4-95B7D1D87FE6}" type="sibTrans" cxnId="{20E99394-22F3-4CD9-B0E4-1BC142A71264}">
      <dgm:prSet/>
      <dgm:spPr/>
      <dgm:t>
        <a:bodyPr/>
        <a:lstStyle/>
        <a:p>
          <a:pPr rtl="1"/>
          <a:endParaRPr lang="he-IL"/>
        </a:p>
      </dgm:t>
    </dgm:pt>
    <dgm:pt modelId="{43C2413D-D228-4A24-A82A-9E19C6D18A98}">
      <dgm:prSet phldrT="[טקסט]"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הבנת המעטפת התנועתית</a:t>
          </a:r>
        </a:p>
      </dgm:t>
    </dgm:pt>
    <dgm:pt modelId="{E916046A-A642-4133-8490-132F6BAD1FC5}" type="parTrans" cxnId="{BB8630EA-8B71-40D9-89DB-467855DEA1A0}">
      <dgm:prSet/>
      <dgm:spPr/>
      <dgm:t>
        <a:bodyPr/>
        <a:lstStyle/>
        <a:p>
          <a:pPr rtl="1"/>
          <a:endParaRPr lang="he-IL"/>
        </a:p>
      </dgm:t>
    </dgm:pt>
    <dgm:pt modelId="{34F2B8FB-AB9B-43DE-824F-5B338AC92719}" type="sibTrans" cxnId="{BB8630EA-8B71-40D9-89DB-467855DEA1A0}">
      <dgm:prSet/>
      <dgm:spPr/>
      <dgm:t>
        <a:bodyPr/>
        <a:lstStyle/>
        <a:p>
          <a:pPr rtl="1"/>
          <a:endParaRPr lang="he-IL"/>
        </a:p>
      </dgm:t>
    </dgm:pt>
    <dgm:pt modelId="{0409DB76-C76A-4227-9805-0823FE140862}">
      <dgm:prSet phldrT="[טקסט]"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שיתוף ולמידת עמיתים</a:t>
          </a:r>
        </a:p>
      </dgm:t>
    </dgm:pt>
    <dgm:pt modelId="{6AF5EBAC-43E9-4EEB-8CB0-D32A596E262E}" type="parTrans" cxnId="{A97AE9C0-087A-4DF5-B48E-E5C13F10DBAA}">
      <dgm:prSet/>
      <dgm:spPr/>
      <dgm:t>
        <a:bodyPr/>
        <a:lstStyle/>
        <a:p>
          <a:pPr rtl="1"/>
          <a:endParaRPr lang="he-IL"/>
        </a:p>
      </dgm:t>
    </dgm:pt>
    <dgm:pt modelId="{DA1FE761-68B6-41F5-B317-F8DF5575A276}" type="sibTrans" cxnId="{A97AE9C0-087A-4DF5-B48E-E5C13F10DBAA}">
      <dgm:prSet/>
      <dgm:spPr/>
      <dgm:t>
        <a:bodyPr/>
        <a:lstStyle/>
        <a:p>
          <a:pPr rtl="1"/>
          <a:endParaRPr lang="he-IL"/>
        </a:p>
      </dgm:t>
    </dgm:pt>
    <dgm:pt modelId="{EB97AB33-C89F-489A-BB12-E85051C3D3A4}">
      <dgm:prSet phldrT="[טקסט]"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תיאום ציפיות</a:t>
          </a:r>
        </a:p>
      </dgm:t>
    </dgm:pt>
    <dgm:pt modelId="{F2C78A44-904C-4F91-AFB8-0E1D07872441}" type="parTrans" cxnId="{A32AF975-87FB-49D7-8A49-10640064ACFF}">
      <dgm:prSet/>
      <dgm:spPr/>
      <dgm:t>
        <a:bodyPr/>
        <a:lstStyle/>
        <a:p>
          <a:pPr rtl="1"/>
          <a:endParaRPr lang="he-IL"/>
        </a:p>
      </dgm:t>
    </dgm:pt>
    <dgm:pt modelId="{498E2EA7-1A7B-4200-B359-87986471EC24}" type="sibTrans" cxnId="{A32AF975-87FB-49D7-8A49-10640064ACFF}">
      <dgm:prSet/>
      <dgm:spPr/>
      <dgm:t>
        <a:bodyPr/>
        <a:lstStyle/>
        <a:p>
          <a:pPr rtl="1"/>
          <a:endParaRPr lang="he-IL"/>
        </a:p>
      </dgm:t>
    </dgm:pt>
    <dgm:pt modelId="{F8FF60A1-B7DA-423E-870A-43FEF0E8EF9E}" type="pres">
      <dgm:prSet presAssocID="{CCB1635B-9D32-4A38-BC52-7BD3FA26F395}" presName="matrix" presStyleCnt="0">
        <dgm:presLayoutVars>
          <dgm:chMax val="1"/>
          <dgm:dir/>
          <dgm:resizeHandles val="exact"/>
        </dgm:presLayoutVars>
      </dgm:prSet>
      <dgm:spPr/>
    </dgm:pt>
    <dgm:pt modelId="{F4B25815-6D82-4345-AD6C-4FE5F72CBE40}" type="pres">
      <dgm:prSet presAssocID="{CCB1635B-9D32-4A38-BC52-7BD3FA26F395}" presName="diamond" presStyleLbl="bgShp" presStyleIdx="0" presStyleCnt="1"/>
      <dgm:spPr/>
    </dgm:pt>
    <dgm:pt modelId="{25DA1F73-0CD7-4FA8-B978-BE7B05720224}" type="pres">
      <dgm:prSet presAssocID="{CCB1635B-9D32-4A38-BC52-7BD3FA26F395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56811E0-9F47-42F6-A12A-D5633C67C032}" type="pres">
      <dgm:prSet presAssocID="{CCB1635B-9D32-4A38-BC52-7BD3FA26F395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11429E1-0C4C-4D8A-B2EB-464B52540756}" type="pres">
      <dgm:prSet presAssocID="{CCB1635B-9D32-4A38-BC52-7BD3FA26F395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523ECE2-CFC8-40B6-AE86-B90B8044D33D}" type="pres">
      <dgm:prSet presAssocID="{CCB1635B-9D32-4A38-BC52-7BD3FA26F395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8BA4223-E454-4363-924C-719ABBD0E6AE}" type="presOf" srcId="{05350337-8DF6-49D5-BE20-27597FB97FB4}" destId="{25DA1F73-0CD7-4FA8-B978-BE7B05720224}" srcOrd="0" destOrd="0" presId="urn:microsoft.com/office/officeart/2005/8/layout/matrix3"/>
    <dgm:cxn modelId="{D2F7D868-D8A3-4B0A-BFFB-5C5DA72CD7DE}" type="presOf" srcId="{CCB1635B-9D32-4A38-BC52-7BD3FA26F395}" destId="{F8FF60A1-B7DA-423E-870A-43FEF0E8EF9E}" srcOrd="0" destOrd="0" presId="urn:microsoft.com/office/officeart/2005/8/layout/matrix3"/>
    <dgm:cxn modelId="{A32AF975-87FB-49D7-8A49-10640064ACFF}" srcId="{CCB1635B-9D32-4A38-BC52-7BD3FA26F395}" destId="{EB97AB33-C89F-489A-BB12-E85051C3D3A4}" srcOrd="3" destOrd="0" parTransId="{F2C78A44-904C-4F91-AFB8-0E1D07872441}" sibTransId="{498E2EA7-1A7B-4200-B359-87986471EC24}"/>
    <dgm:cxn modelId="{20E99394-22F3-4CD9-B0E4-1BC142A71264}" srcId="{CCB1635B-9D32-4A38-BC52-7BD3FA26F395}" destId="{05350337-8DF6-49D5-BE20-27597FB97FB4}" srcOrd="0" destOrd="0" parTransId="{26143103-A2EC-4352-AD78-482AB2967E97}" sibTransId="{EBCCC35B-BAE5-4177-9FF4-95B7D1D87FE6}"/>
    <dgm:cxn modelId="{A97AE9C0-087A-4DF5-B48E-E5C13F10DBAA}" srcId="{CCB1635B-9D32-4A38-BC52-7BD3FA26F395}" destId="{0409DB76-C76A-4227-9805-0823FE140862}" srcOrd="2" destOrd="0" parTransId="{6AF5EBAC-43E9-4EEB-8CB0-D32A596E262E}" sibTransId="{DA1FE761-68B6-41F5-B317-F8DF5575A276}"/>
    <dgm:cxn modelId="{5C3919D1-CD3F-4830-8787-A183BE2B3C1E}" type="presOf" srcId="{0409DB76-C76A-4227-9805-0823FE140862}" destId="{411429E1-0C4C-4D8A-B2EB-464B52540756}" srcOrd="0" destOrd="0" presId="urn:microsoft.com/office/officeart/2005/8/layout/matrix3"/>
    <dgm:cxn modelId="{13F86AE5-F2C1-466D-8062-CA589043C853}" type="presOf" srcId="{EB97AB33-C89F-489A-BB12-E85051C3D3A4}" destId="{8523ECE2-CFC8-40B6-AE86-B90B8044D33D}" srcOrd="0" destOrd="0" presId="urn:microsoft.com/office/officeart/2005/8/layout/matrix3"/>
    <dgm:cxn modelId="{BB8630EA-8B71-40D9-89DB-467855DEA1A0}" srcId="{CCB1635B-9D32-4A38-BC52-7BD3FA26F395}" destId="{43C2413D-D228-4A24-A82A-9E19C6D18A98}" srcOrd="1" destOrd="0" parTransId="{E916046A-A642-4133-8490-132F6BAD1FC5}" sibTransId="{34F2B8FB-AB9B-43DE-824F-5B338AC92719}"/>
    <dgm:cxn modelId="{6084A5F1-BE95-400D-93C3-F412CB0A3049}" type="presOf" srcId="{43C2413D-D228-4A24-A82A-9E19C6D18A98}" destId="{A56811E0-9F47-42F6-A12A-D5633C67C032}" srcOrd="0" destOrd="0" presId="urn:microsoft.com/office/officeart/2005/8/layout/matrix3"/>
    <dgm:cxn modelId="{05937ACA-63BE-47F9-A9C2-647653D2D617}" type="presParOf" srcId="{F8FF60A1-B7DA-423E-870A-43FEF0E8EF9E}" destId="{F4B25815-6D82-4345-AD6C-4FE5F72CBE40}" srcOrd="0" destOrd="0" presId="urn:microsoft.com/office/officeart/2005/8/layout/matrix3"/>
    <dgm:cxn modelId="{123F6B98-FC14-4CB1-96FD-275A7B88EA5F}" type="presParOf" srcId="{F8FF60A1-B7DA-423E-870A-43FEF0E8EF9E}" destId="{25DA1F73-0CD7-4FA8-B978-BE7B05720224}" srcOrd="1" destOrd="0" presId="urn:microsoft.com/office/officeart/2005/8/layout/matrix3"/>
    <dgm:cxn modelId="{D8C1B1E8-526E-43BB-A86C-86B3D8F0B1F5}" type="presParOf" srcId="{F8FF60A1-B7DA-423E-870A-43FEF0E8EF9E}" destId="{A56811E0-9F47-42F6-A12A-D5633C67C032}" srcOrd="2" destOrd="0" presId="urn:microsoft.com/office/officeart/2005/8/layout/matrix3"/>
    <dgm:cxn modelId="{BC15AD8A-E1DB-4773-B36B-2402D1AAFBB7}" type="presParOf" srcId="{F8FF60A1-B7DA-423E-870A-43FEF0E8EF9E}" destId="{411429E1-0C4C-4D8A-B2EB-464B52540756}" srcOrd="3" destOrd="0" presId="urn:microsoft.com/office/officeart/2005/8/layout/matrix3"/>
    <dgm:cxn modelId="{5C160CCA-1DBD-432C-9946-C9A2F285639B}" type="presParOf" srcId="{F8FF60A1-B7DA-423E-870A-43FEF0E8EF9E}" destId="{8523ECE2-CFC8-40B6-AE86-B90B8044D33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1C7E0C-2FEB-4728-9B42-816821A94B2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E1EB36F4-A203-4DFD-8C00-592A9583C0E9}">
      <dgm:prSet phldrT="[טקסט]"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מנהל/ת הטיול</a:t>
          </a:r>
        </a:p>
      </dgm:t>
    </dgm:pt>
    <dgm:pt modelId="{ADBE1E92-A635-4403-BA6C-751573DB386F}" type="parTrans" cxnId="{7329DA41-38EC-4A87-AA7F-C826B79045E2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E7AF4F87-841E-4C7B-80B4-22BF62D56852}" type="sibTrans" cxnId="{7329DA41-38EC-4A87-AA7F-C826B79045E2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F88E8424-B5E7-4D24-8C48-913CD848C3FE}">
      <dgm:prSet phldrT="[טקסט]"/>
      <dgm:spPr/>
      <dgm:t>
        <a:bodyPr/>
        <a:lstStyle/>
        <a:p>
          <a:pPr rtl="1"/>
          <a:r>
            <a:rPr lang="he-IL" dirty="0" err="1">
              <a:latin typeface="Alef" panose="00000500000000000000" pitchFamily="2" charset="-79"/>
              <a:cs typeface="Alef" panose="00000500000000000000" pitchFamily="2" charset="-79"/>
            </a:rPr>
            <a:t>מנהלנ</a:t>
          </a:r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/</a:t>
          </a:r>
          <a:r>
            <a:rPr lang="he-IL" dirty="0" err="1">
              <a:latin typeface="Alef" panose="00000500000000000000" pitchFamily="2" charset="-79"/>
              <a:cs typeface="Alef" panose="00000500000000000000" pitchFamily="2" charset="-79"/>
            </a:rPr>
            <a:t>ית</a:t>
          </a:r>
          <a:endParaRPr lang="he-IL" dirty="0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1F0E7506-6892-4D4B-AA09-1797362B5212}" type="parTrans" cxnId="{B35A050F-C356-4B41-B927-C08624838E65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D4BE4F18-15F8-4E71-A27E-3724473771B0}" type="sibTrans" cxnId="{B35A050F-C356-4B41-B927-C08624838E65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F4816878-FA94-4FBA-9A6B-8A8B1738E3B0}">
      <dgm:prSet phldrT="[טקסט]"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צוות מנהלה צעיר</a:t>
          </a:r>
        </a:p>
      </dgm:t>
    </dgm:pt>
    <dgm:pt modelId="{64178171-7752-4D2D-ADFF-70A82C206150}" type="parTrans" cxnId="{F0C40AF7-1472-4D6B-8735-C7AB6644EC73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E24226EC-3258-4A6C-946D-0C27EAA46CE0}" type="sibTrans" cxnId="{F0C40AF7-1472-4D6B-8735-C7AB6644EC73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28BCB881-A90B-411E-A573-2FF90569061B}">
      <dgm:prSet phldrT="[טקסט]"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צוות מנהלה בוגר (נהג/ת פינוי, ראש/ת חניון וכו')</a:t>
          </a:r>
        </a:p>
      </dgm:t>
    </dgm:pt>
    <dgm:pt modelId="{B2D73002-C2B7-4F47-830F-0C3C244AAF12}" type="parTrans" cxnId="{48CD3FF3-19A9-4695-A49F-A83F0F9D6F62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92DD54A4-72E8-44D6-92A0-8CCB9818DD73}" type="sibTrans" cxnId="{48CD3FF3-19A9-4695-A49F-A83F0F9D6F62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38A2BCEC-C0D6-4A0F-962C-ECDA6CDA2D20}">
      <dgm:prSet phldrT="[טקסט]"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מוביל/ת תחום ההדרכה</a:t>
          </a:r>
        </a:p>
      </dgm:t>
    </dgm:pt>
    <dgm:pt modelId="{4F903CE7-917B-4D1A-A8F7-184FB47FFD4C}" type="parTrans" cxnId="{A195AD7E-D3E0-48C9-AEE2-5FBB83733C70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0324CBD5-6601-4530-8A28-4AC118B356CC}" type="sibTrans" cxnId="{A195AD7E-D3E0-48C9-AEE2-5FBB83733C70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1303F287-714D-43AC-A738-9ECEFF1401B7}">
      <dgm:prSet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רכז/ת מפעלים</a:t>
          </a:r>
        </a:p>
      </dgm:t>
    </dgm:pt>
    <dgm:pt modelId="{DB3C82F5-1142-42BD-99E7-FEDA6AE9DFAC}" type="parTrans" cxnId="{F438984D-4038-4240-B91C-195D2C21C7FB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B2102E72-7135-445F-A635-9AC56BDF89DE}" type="sibTrans" cxnId="{F438984D-4038-4240-B91C-195D2C21C7FB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B7EF1A28-C000-4D8E-8DD3-78A0C5030692}">
      <dgm:prSet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מרכז/ת הנהגה</a:t>
          </a:r>
        </a:p>
      </dgm:t>
    </dgm:pt>
    <dgm:pt modelId="{F3E922B1-D3C5-4B2C-AC45-2BC046B5144C}" type="parTrans" cxnId="{E21D0ED1-30E1-4412-BDAA-3708091B4268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96008CF1-74D9-4167-9DFF-000B372B3A3B}" type="sibTrans" cxnId="{E21D0ED1-30E1-4412-BDAA-3708091B4268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96C42339-E513-4500-8FE8-9340E01A43E3}" type="pres">
      <dgm:prSet presAssocID="{831C7E0C-2FEB-4728-9B42-816821A94B2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C391E1-1E8F-4588-B5DA-93A7327BCE62}" type="pres">
      <dgm:prSet presAssocID="{1303F287-714D-43AC-A738-9ECEFF1401B7}" presName="hierRoot1" presStyleCnt="0"/>
      <dgm:spPr/>
    </dgm:pt>
    <dgm:pt modelId="{D8BDE31F-D21E-44A7-9696-3C08AD9526A3}" type="pres">
      <dgm:prSet presAssocID="{1303F287-714D-43AC-A738-9ECEFF1401B7}" presName="composite" presStyleCnt="0"/>
      <dgm:spPr/>
    </dgm:pt>
    <dgm:pt modelId="{5FAD6137-DD4D-44B5-BC76-098E03FB2C82}" type="pres">
      <dgm:prSet presAssocID="{1303F287-714D-43AC-A738-9ECEFF1401B7}" presName="background" presStyleLbl="node0" presStyleIdx="0" presStyleCnt="2"/>
      <dgm:spPr/>
    </dgm:pt>
    <dgm:pt modelId="{8A487D3D-AC19-4A18-AF50-93DDF66542EB}" type="pres">
      <dgm:prSet presAssocID="{1303F287-714D-43AC-A738-9ECEFF1401B7}" presName="text" presStyleLbl="fgAcc0" presStyleIdx="0" presStyleCnt="2" custLinFactNeighborX="4400" custLinFactNeighborY="-138">
        <dgm:presLayoutVars>
          <dgm:chPref val="3"/>
        </dgm:presLayoutVars>
      </dgm:prSet>
      <dgm:spPr/>
    </dgm:pt>
    <dgm:pt modelId="{A8A1CA49-B1C2-42BE-B41C-8FD386F8E2C9}" type="pres">
      <dgm:prSet presAssocID="{1303F287-714D-43AC-A738-9ECEFF1401B7}" presName="hierChild2" presStyleCnt="0"/>
      <dgm:spPr/>
    </dgm:pt>
    <dgm:pt modelId="{443724E1-521A-4AA5-9B48-A856314C1086}" type="pres">
      <dgm:prSet presAssocID="{B7EF1A28-C000-4D8E-8DD3-78A0C5030692}" presName="hierRoot1" presStyleCnt="0"/>
      <dgm:spPr/>
    </dgm:pt>
    <dgm:pt modelId="{315D7F7F-B175-4FB2-9E91-F4493E513599}" type="pres">
      <dgm:prSet presAssocID="{B7EF1A28-C000-4D8E-8DD3-78A0C5030692}" presName="composite" presStyleCnt="0"/>
      <dgm:spPr/>
    </dgm:pt>
    <dgm:pt modelId="{F9B5CE6C-2F1C-4F18-BCF3-E765A91CD794}" type="pres">
      <dgm:prSet presAssocID="{B7EF1A28-C000-4D8E-8DD3-78A0C5030692}" presName="background" presStyleLbl="node0" presStyleIdx="1" presStyleCnt="2"/>
      <dgm:spPr/>
    </dgm:pt>
    <dgm:pt modelId="{7E1E9D2C-94F7-4D53-9A1F-2E1732251720}" type="pres">
      <dgm:prSet presAssocID="{B7EF1A28-C000-4D8E-8DD3-78A0C5030692}" presName="text" presStyleLbl="fgAcc0" presStyleIdx="1" presStyleCnt="2">
        <dgm:presLayoutVars>
          <dgm:chPref val="3"/>
        </dgm:presLayoutVars>
      </dgm:prSet>
      <dgm:spPr/>
    </dgm:pt>
    <dgm:pt modelId="{244183E4-AEE8-4173-A16C-583AB7163477}" type="pres">
      <dgm:prSet presAssocID="{B7EF1A28-C000-4D8E-8DD3-78A0C5030692}" presName="hierChild2" presStyleCnt="0"/>
      <dgm:spPr/>
    </dgm:pt>
    <dgm:pt modelId="{70261E55-D899-4AEA-BA00-9B7A03B80608}" type="pres">
      <dgm:prSet presAssocID="{ADBE1E92-A635-4403-BA6C-751573DB386F}" presName="Name10" presStyleLbl="parChTrans1D2" presStyleIdx="0" presStyleCnt="1"/>
      <dgm:spPr/>
    </dgm:pt>
    <dgm:pt modelId="{70A10E44-BBB9-4D54-AEC3-1B3FF8457973}" type="pres">
      <dgm:prSet presAssocID="{E1EB36F4-A203-4DFD-8C00-592A9583C0E9}" presName="hierRoot2" presStyleCnt="0"/>
      <dgm:spPr/>
    </dgm:pt>
    <dgm:pt modelId="{62C3CFDD-0202-46F9-9636-EF5F797EED5C}" type="pres">
      <dgm:prSet presAssocID="{E1EB36F4-A203-4DFD-8C00-592A9583C0E9}" presName="composite2" presStyleCnt="0"/>
      <dgm:spPr/>
    </dgm:pt>
    <dgm:pt modelId="{E20EEF8A-81FB-495B-BD07-F3CDB352889A}" type="pres">
      <dgm:prSet presAssocID="{E1EB36F4-A203-4DFD-8C00-592A9583C0E9}" presName="background2" presStyleLbl="node2" presStyleIdx="0" presStyleCnt="1"/>
      <dgm:spPr/>
    </dgm:pt>
    <dgm:pt modelId="{90055E8A-69B3-4DA0-8CC8-CF4E9719E6A5}" type="pres">
      <dgm:prSet presAssocID="{E1EB36F4-A203-4DFD-8C00-592A9583C0E9}" presName="text2" presStyleLbl="fgAcc2" presStyleIdx="0" presStyleCnt="1">
        <dgm:presLayoutVars>
          <dgm:chPref val="3"/>
        </dgm:presLayoutVars>
      </dgm:prSet>
      <dgm:spPr/>
    </dgm:pt>
    <dgm:pt modelId="{1A72B273-4960-43F7-BD8F-5B3FEDFC3855}" type="pres">
      <dgm:prSet presAssocID="{E1EB36F4-A203-4DFD-8C00-592A9583C0E9}" presName="hierChild3" presStyleCnt="0"/>
      <dgm:spPr/>
    </dgm:pt>
    <dgm:pt modelId="{5781F4BD-F6F2-4B07-B114-D0189B2B72C1}" type="pres">
      <dgm:prSet presAssocID="{1F0E7506-6892-4D4B-AA09-1797362B5212}" presName="Name17" presStyleLbl="parChTrans1D3" presStyleIdx="0" presStyleCnt="2"/>
      <dgm:spPr/>
    </dgm:pt>
    <dgm:pt modelId="{C4B56BF6-E380-4FCB-AFBD-D0C03894FF6C}" type="pres">
      <dgm:prSet presAssocID="{F88E8424-B5E7-4D24-8C48-913CD848C3FE}" presName="hierRoot3" presStyleCnt="0"/>
      <dgm:spPr/>
    </dgm:pt>
    <dgm:pt modelId="{129A1871-DE07-4D10-A668-B9D5C3D22B7C}" type="pres">
      <dgm:prSet presAssocID="{F88E8424-B5E7-4D24-8C48-913CD848C3FE}" presName="composite3" presStyleCnt="0"/>
      <dgm:spPr/>
    </dgm:pt>
    <dgm:pt modelId="{5C60DC0F-183B-491B-A95D-E5A4EB7EAFA3}" type="pres">
      <dgm:prSet presAssocID="{F88E8424-B5E7-4D24-8C48-913CD848C3FE}" presName="background3" presStyleLbl="node3" presStyleIdx="0" presStyleCnt="2"/>
      <dgm:spPr/>
    </dgm:pt>
    <dgm:pt modelId="{D1B7DED7-015D-4CE9-B261-F4A109E2F1E9}" type="pres">
      <dgm:prSet presAssocID="{F88E8424-B5E7-4D24-8C48-913CD848C3FE}" presName="text3" presStyleLbl="fgAcc3" presStyleIdx="0" presStyleCnt="2">
        <dgm:presLayoutVars>
          <dgm:chPref val="3"/>
        </dgm:presLayoutVars>
      </dgm:prSet>
      <dgm:spPr/>
    </dgm:pt>
    <dgm:pt modelId="{0A8AFDBB-9024-4A0F-A307-985A51433B9D}" type="pres">
      <dgm:prSet presAssocID="{F88E8424-B5E7-4D24-8C48-913CD848C3FE}" presName="hierChild4" presStyleCnt="0"/>
      <dgm:spPr/>
    </dgm:pt>
    <dgm:pt modelId="{DDE3D50F-9AC7-421F-80B0-2360C948E8D4}" type="pres">
      <dgm:prSet presAssocID="{64178171-7752-4D2D-ADFF-70A82C206150}" presName="Name23" presStyleLbl="parChTrans1D4" presStyleIdx="0" presStyleCnt="2"/>
      <dgm:spPr/>
    </dgm:pt>
    <dgm:pt modelId="{93ECE5CE-D925-47C4-B467-7A8DB42064D3}" type="pres">
      <dgm:prSet presAssocID="{F4816878-FA94-4FBA-9A6B-8A8B1738E3B0}" presName="hierRoot4" presStyleCnt="0"/>
      <dgm:spPr/>
    </dgm:pt>
    <dgm:pt modelId="{12CF7E2F-9D6B-4002-A0FE-9018B90548F3}" type="pres">
      <dgm:prSet presAssocID="{F4816878-FA94-4FBA-9A6B-8A8B1738E3B0}" presName="composite4" presStyleCnt="0"/>
      <dgm:spPr/>
    </dgm:pt>
    <dgm:pt modelId="{D7094F6D-6D26-43D2-BC4A-85E935DB63B4}" type="pres">
      <dgm:prSet presAssocID="{F4816878-FA94-4FBA-9A6B-8A8B1738E3B0}" presName="background4" presStyleLbl="node4" presStyleIdx="0" presStyleCnt="2"/>
      <dgm:spPr/>
    </dgm:pt>
    <dgm:pt modelId="{365F5F78-0007-470C-BF06-F7BCEBB4AC2A}" type="pres">
      <dgm:prSet presAssocID="{F4816878-FA94-4FBA-9A6B-8A8B1738E3B0}" presName="text4" presStyleLbl="fgAcc4" presStyleIdx="0" presStyleCnt="2">
        <dgm:presLayoutVars>
          <dgm:chPref val="3"/>
        </dgm:presLayoutVars>
      </dgm:prSet>
      <dgm:spPr/>
    </dgm:pt>
    <dgm:pt modelId="{9C77A65C-2749-449C-91DB-2B9645DC903A}" type="pres">
      <dgm:prSet presAssocID="{F4816878-FA94-4FBA-9A6B-8A8B1738E3B0}" presName="hierChild5" presStyleCnt="0"/>
      <dgm:spPr/>
    </dgm:pt>
    <dgm:pt modelId="{9A556A9D-7B75-4213-BCD2-1B0B206234F3}" type="pres">
      <dgm:prSet presAssocID="{B2D73002-C2B7-4F47-830F-0C3C244AAF12}" presName="Name23" presStyleLbl="parChTrans1D4" presStyleIdx="1" presStyleCnt="2"/>
      <dgm:spPr/>
    </dgm:pt>
    <dgm:pt modelId="{B0E3EDFB-4757-4221-8CBE-F6DFBB3EEC2C}" type="pres">
      <dgm:prSet presAssocID="{28BCB881-A90B-411E-A573-2FF90569061B}" presName="hierRoot4" presStyleCnt="0"/>
      <dgm:spPr/>
    </dgm:pt>
    <dgm:pt modelId="{EF2CDB37-892F-40B3-931C-610758C7631B}" type="pres">
      <dgm:prSet presAssocID="{28BCB881-A90B-411E-A573-2FF90569061B}" presName="composite4" presStyleCnt="0"/>
      <dgm:spPr/>
    </dgm:pt>
    <dgm:pt modelId="{FDA561CD-1344-4CCA-BE57-0131B2258F9F}" type="pres">
      <dgm:prSet presAssocID="{28BCB881-A90B-411E-A573-2FF90569061B}" presName="background4" presStyleLbl="node4" presStyleIdx="1" presStyleCnt="2"/>
      <dgm:spPr/>
    </dgm:pt>
    <dgm:pt modelId="{F69296E6-D6C0-458E-9E52-BEF60B7319B7}" type="pres">
      <dgm:prSet presAssocID="{28BCB881-A90B-411E-A573-2FF90569061B}" presName="text4" presStyleLbl="fgAcc4" presStyleIdx="1" presStyleCnt="2">
        <dgm:presLayoutVars>
          <dgm:chPref val="3"/>
        </dgm:presLayoutVars>
      </dgm:prSet>
      <dgm:spPr/>
    </dgm:pt>
    <dgm:pt modelId="{748544F1-C810-441A-805D-FCFD88BE6796}" type="pres">
      <dgm:prSet presAssocID="{28BCB881-A90B-411E-A573-2FF90569061B}" presName="hierChild5" presStyleCnt="0"/>
      <dgm:spPr/>
    </dgm:pt>
    <dgm:pt modelId="{D2214622-8E3B-49AB-992D-710E7D9D0500}" type="pres">
      <dgm:prSet presAssocID="{4F903CE7-917B-4D1A-A8F7-184FB47FFD4C}" presName="Name17" presStyleLbl="parChTrans1D3" presStyleIdx="1" presStyleCnt="2"/>
      <dgm:spPr/>
    </dgm:pt>
    <dgm:pt modelId="{35320EC5-3D1D-4358-8649-6DD24AF8E257}" type="pres">
      <dgm:prSet presAssocID="{38A2BCEC-C0D6-4A0F-962C-ECDA6CDA2D20}" presName="hierRoot3" presStyleCnt="0"/>
      <dgm:spPr/>
    </dgm:pt>
    <dgm:pt modelId="{A2CC9D7B-A239-414C-BF6B-CBA877D9B981}" type="pres">
      <dgm:prSet presAssocID="{38A2BCEC-C0D6-4A0F-962C-ECDA6CDA2D20}" presName="composite3" presStyleCnt="0"/>
      <dgm:spPr/>
    </dgm:pt>
    <dgm:pt modelId="{6AA6F3C2-F116-49AB-AA73-7BAB768DB468}" type="pres">
      <dgm:prSet presAssocID="{38A2BCEC-C0D6-4A0F-962C-ECDA6CDA2D20}" presName="background3" presStyleLbl="node3" presStyleIdx="1" presStyleCnt="2"/>
      <dgm:spPr/>
    </dgm:pt>
    <dgm:pt modelId="{6B1817C0-08C0-449D-9533-5BA34F0D386E}" type="pres">
      <dgm:prSet presAssocID="{38A2BCEC-C0D6-4A0F-962C-ECDA6CDA2D20}" presName="text3" presStyleLbl="fgAcc3" presStyleIdx="1" presStyleCnt="2">
        <dgm:presLayoutVars>
          <dgm:chPref val="3"/>
        </dgm:presLayoutVars>
      </dgm:prSet>
      <dgm:spPr/>
    </dgm:pt>
    <dgm:pt modelId="{14B1193D-111B-44B2-B8FA-6E2606C7BFD0}" type="pres">
      <dgm:prSet presAssocID="{38A2BCEC-C0D6-4A0F-962C-ECDA6CDA2D20}" presName="hierChild4" presStyleCnt="0"/>
      <dgm:spPr/>
    </dgm:pt>
  </dgm:ptLst>
  <dgm:cxnLst>
    <dgm:cxn modelId="{C4EDFC01-5EF1-449A-8494-6420D4942265}" type="presOf" srcId="{28BCB881-A90B-411E-A573-2FF90569061B}" destId="{F69296E6-D6C0-458E-9E52-BEF60B7319B7}" srcOrd="0" destOrd="0" presId="urn:microsoft.com/office/officeart/2005/8/layout/hierarchy1"/>
    <dgm:cxn modelId="{1E5E320E-3E05-4DC6-A324-B3DC0479F8C6}" type="presOf" srcId="{1F0E7506-6892-4D4B-AA09-1797362B5212}" destId="{5781F4BD-F6F2-4B07-B114-D0189B2B72C1}" srcOrd="0" destOrd="0" presId="urn:microsoft.com/office/officeart/2005/8/layout/hierarchy1"/>
    <dgm:cxn modelId="{B35A050F-C356-4B41-B927-C08624838E65}" srcId="{E1EB36F4-A203-4DFD-8C00-592A9583C0E9}" destId="{F88E8424-B5E7-4D24-8C48-913CD848C3FE}" srcOrd="0" destOrd="0" parTransId="{1F0E7506-6892-4D4B-AA09-1797362B5212}" sibTransId="{D4BE4F18-15F8-4E71-A27E-3724473771B0}"/>
    <dgm:cxn modelId="{A26E0310-9F6F-4945-8DB3-9F61172CA931}" type="presOf" srcId="{E1EB36F4-A203-4DFD-8C00-592A9583C0E9}" destId="{90055E8A-69B3-4DA0-8CC8-CF4E9719E6A5}" srcOrd="0" destOrd="0" presId="urn:microsoft.com/office/officeart/2005/8/layout/hierarchy1"/>
    <dgm:cxn modelId="{C42B131D-022C-46DE-95FE-0EF945AEC0EB}" type="presOf" srcId="{F88E8424-B5E7-4D24-8C48-913CD848C3FE}" destId="{D1B7DED7-015D-4CE9-B261-F4A109E2F1E9}" srcOrd="0" destOrd="0" presId="urn:microsoft.com/office/officeart/2005/8/layout/hierarchy1"/>
    <dgm:cxn modelId="{B93A262C-9FB4-4684-93F2-4183C88FB3FC}" type="presOf" srcId="{ADBE1E92-A635-4403-BA6C-751573DB386F}" destId="{70261E55-D899-4AEA-BA00-9B7A03B80608}" srcOrd="0" destOrd="0" presId="urn:microsoft.com/office/officeart/2005/8/layout/hierarchy1"/>
    <dgm:cxn modelId="{7329DA41-38EC-4A87-AA7F-C826B79045E2}" srcId="{B7EF1A28-C000-4D8E-8DD3-78A0C5030692}" destId="{E1EB36F4-A203-4DFD-8C00-592A9583C0E9}" srcOrd="0" destOrd="0" parTransId="{ADBE1E92-A635-4403-BA6C-751573DB386F}" sibTransId="{E7AF4F87-841E-4C7B-80B4-22BF62D56852}"/>
    <dgm:cxn modelId="{6EE64F65-B453-4144-8B24-47F808DF34FF}" type="presOf" srcId="{B2D73002-C2B7-4F47-830F-0C3C244AAF12}" destId="{9A556A9D-7B75-4213-BCD2-1B0B206234F3}" srcOrd="0" destOrd="0" presId="urn:microsoft.com/office/officeart/2005/8/layout/hierarchy1"/>
    <dgm:cxn modelId="{C448756B-B82B-4A44-B626-48192EF7BB93}" type="presOf" srcId="{1303F287-714D-43AC-A738-9ECEFF1401B7}" destId="{8A487D3D-AC19-4A18-AF50-93DDF66542EB}" srcOrd="0" destOrd="0" presId="urn:microsoft.com/office/officeart/2005/8/layout/hierarchy1"/>
    <dgm:cxn modelId="{F438984D-4038-4240-B91C-195D2C21C7FB}" srcId="{831C7E0C-2FEB-4728-9B42-816821A94B2B}" destId="{1303F287-714D-43AC-A738-9ECEFF1401B7}" srcOrd="0" destOrd="0" parTransId="{DB3C82F5-1142-42BD-99E7-FEDA6AE9DFAC}" sibTransId="{B2102E72-7135-445F-A635-9AC56BDF89DE}"/>
    <dgm:cxn modelId="{A195AD7E-D3E0-48C9-AEE2-5FBB83733C70}" srcId="{E1EB36F4-A203-4DFD-8C00-592A9583C0E9}" destId="{38A2BCEC-C0D6-4A0F-962C-ECDA6CDA2D20}" srcOrd="1" destOrd="0" parTransId="{4F903CE7-917B-4D1A-A8F7-184FB47FFD4C}" sibTransId="{0324CBD5-6601-4530-8A28-4AC118B356CC}"/>
    <dgm:cxn modelId="{69112F8B-4803-4028-A811-05A2F578F90C}" type="presOf" srcId="{64178171-7752-4D2D-ADFF-70A82C206150}" destId="{DDE3D50F-9AC7-421F-80B0-2360C948E8D4}" srcOrd="0" destOrd="0" presId="urn:microsoft.com/office/officeart/2005/8/layout/hierarchy1"/>
    <dgm:cxn modelId="{46449C9E-7E66-4FDC-BAF9-BDC792AD7FBE}" type="presOf" srcId="{B7EF1A28-C000-4D8E-8DD3-78A0C5030692}" destId="{7E1E9D2C-94F7-4D53-9A1F-2E1732251720}" srcOrd="0" destOrd="0" presId="urn:microsoft.com/office/officeart/2005/8/layout/hierarchy1"/>
    <dgm:cxn modelId="{80689FB7-3CCD-49A3-983B-2D6B2A2BB527}" type="presOf" srcId="{38A2BCEC-C0D6-4A0F-962C-ECDA6CDA2D20}" destId="{6B1817C0-08C0-449D-9533-5BA34F0D386E}" srcOrd="0" destOrd="0" presId="urn:microsoft.com/office/officeart/2005/8/layout/hierarchy1"/>
    <dgm:cxn modelId="{39BBAEB8-A626-463B-A356-D72EE650E40C}" type="presOf" srcId="{831C7E0C-2FEB-4728-9B42-816821A94B2B}" destId="{96C42339-E513-4500-8FE8-9340E01A43E3}" srcOrd="0" destOrd="0" presId="urn:microsoft.com/office/officeart/2005/8/layout/hierarchy1"/>
    <dgm:cxn modelId="{732BF2B8-E06D-402E-9A7A-1A71A282510F}" type="presOf" srcId="{F4816878-FA94-4FBA-9A6B-8A8B1738E3B0}" destId="{365F5F78-0007-470C-BF06-F7BCEBB4AC2A}" srcOrd="0" destOrd="0" presId="urn:microsoft.com/office/officeart/2005/8/layout/hierarchy1"/>
    <dgm:cxn modelId="{E21D0ED1-30E1-4412-BDAA-3708091B4268}" srcId="{831C7E0C-2FEB-4728-9B42-816821A94B2B}" destId="{B7EF1A28-C000-4D8E-8DD3-78A0C5030692}" srcOrd="1" destOrd="0" parTransId="{F3E922B1-D3C5-4B2C-AC45-2BC046B5144C}" sibTransId="{96008CF1-74D9-4167-9DFF-000B372B3A3B}"/>
    <dgm:cxn modelId="{83763CD8-4460-4368-A633-55F7FA0CAFE2}" type="presOf" srcId="{4F903CE7-917B-4D1A-A8F7-184FB47FFD4C}" destId="{D2214622-8E3B-49AB-992D-710E7D9D0500}" srcOrd="0" destOrd="0" presId="urn:microsoft.com/office/officeart/2005/8/layout/hierarchy1"/>
    <dgm:cxn modelId="{48CD3FF3-19A9-4695-A49F-A83F0F9D6F62}" srcId="{F88E8424-B5E7-4D24-8C48-913CD848C3FE}" destId="{28BCB881-A90B-411E-A573-2FF90569061B}" srcOrd="1" destOrd="0" parTransId="{B2D73002-C2B7-4F47-830F-0C3C244AAF12}" sibTransId="{92DD54A4-72E8-44D6-92A0-8CCB9818DD73}"/>
    <dgm:cxn modelId="{F0C40AF7-1472-4D6B-8735-C7AB6644EC73}" srcId="{F88E8424-B5E7-4D24-8C48-913CD848C3FE}" destId="{F4816878-FA94-4FBA-9A6B-8A8B1738E3B0}" srcOrd="0" destOrd="0" parTransId="{64178171-7752-4D2D-ADFF-70A82C206150}" sibTransId="{E24226EC-3258-4A6C-946D-0C27EAA46CE0}"/>
    <dgm:cxn modelId="{87E16C0A-E2B1-44BF-8983-3DAD98C051B0}" type="presParOf" srcId="{96C42339-E513-4500-8FE8-9340E01A43E3}" destId="{2AC391E1-1E8F-4588-B5DA-93A7327BCE62}" srcOrd="0" destOrd="0" presId="urn:microsoft.com/office/officeart/2005/8/layout/hierarchy1"/>
    <dgm:cxn modelId="{652FD015-02EF-4FCA-AA6A-5E8D804A411B}" type="presParOf" srcId="{2AC391E1-1E8F-4588-B5DA-93A7327BCE62}" destId="{D8BDE31F-D21E-44A7-9696-3C08AD9526A3}" srcOrd="0" destOrd="0" presId="urn:microsoft.com/office/officeart/2005/8/layout/hierarchy1"/>
    <dgm:cxn modelId="{D9A7C56C-EC57-45BA-A8A9-9C573F822EC5}" type="presParOf" srcId="{D8BDE31F-D21E-44A7-9696-3C08AD9526A3}" destId="{5FAD6137-DD4D-44B5-BC76-098E03FB2C82}" srcOrd="0" destOrd="0" presId="urn:microsoft.com/office/officeart/2005/8/layout/hierarchy1"/>
    <dgm:cxn modelId="{451DAC16-A593-440C-A8EF-981FC56DA519}" type="presParOf" srcId="{D8BDE31F-D21E-44A7-9696-3C08AD9526A3}" destId="{8A487D3D-AC19-4A18-AF50-93DDF66542EB}" srcOrd="1" destOrd="0" presId="urn:microsoft.com/office/officeart/2005/8/layout/hierarchy1"/>
    <dgm:cxn modelId="{EF04EEA7-D772-4F69-8F38-E5F9EEABEB1F}" type="presParOf" srcId="{2AC391E1-1E8F-4588-B5DA-93A7327BCE62}" destId="{A8A1CA49-B1C2-42BE-B41C-8FD386F8E2C9}" srcOrd="1" destOrd="0" presId="urn:microsoft.com/office/officeart/2005/8/layout/hierarchy1"/>
    <dgm:cxn modelId="{604FFEA0-028F-43B7-9626-6C6F3331055E}" type="presParOf" srcId="{96C42339-E513-4500-8FE8-9340E01A43E3}" destId="{443724E1-521A-4AA5-9B48-A856314C1086}" srcOrd="1" destOrd="0" presId="urn:microsoft.com/office/officeart/2005/8/layout/hierarchy1"/>
    <dgm:cxn modelId="{A3D47CD9-81E6-477F-AB69-C9214343914F}" type="presParOf" srcId="{443724E1-521A-4AA5-9B48-A856314C1086}" destId="{315D7F7F-B175-4FB2-9E91-F4493E513599}" srcOrd="0" destOrd="0" presId="urn:microsoft.com/office/officeart/2005/8/layout/hierarchy1"/>
    <dgm:cxn modelId="{0766F5AB-C0B4-4912-A8EF-55315CA71BC4}" type="presParOf" srcId="{315D7F7F-B175-4FB2-9E91-F4493E513599}" destId="{F9B5CE6C-2F1C-4F18-BCF3-E765A91CD794}" srcOrd="0" destOrd="0" presId="urn:microsoft.com/office/officeart/2005/8/layout/hierarchy1"/>
    <dgm:cxn modelId="{6A623747-3640-49E7-92A0-9D833776E51D}" type="presParOf" srcId="{315D7F7F-B175-4FB2-9E91-F4493E513599}" destId="{7E1E9D2C-94F7-4D53-9A1F-2E1732251720}" srcOrd="1" destOrd="0" presId="urn:microsoft.com/office/officeart/2005/8/layout/hierarchy1"/>
    <dgm:cxn modelId="{4B9F8EBB-6639-4102-9979-09759C8C241C}" type="presParOf" srcId="{443724E1-521A-4AA5-9B48-A856314C1086}" destId="{244183E4-AEE8-4173-A16C-583AB7163477}" srcOrd="1" destOrd="0" presId="urn:microsoft.com/office/officeart/2005/8/layout/hierarchy1"/>
    <dgm:cxn modelId="{D8C70005-391D-4DF2-9E7C-49B4EEEBBD16}" type="presParOf" srcId="{244183E4-AEE8-4173-A16C-583AB7163477}" destId="{70261E55-D899-4AEA-BA00-9B7A03B80608}" srcOrd="0" destOrd="0" presId="urn:microsoft.com/office/officeart/2005/8/layout/hierarchy1"/>
    <dgm:cxn modelId="{0739A2A3-9DD9-4091-98AF-78151B6E50D6}" type="presParOf" srcId="{244183E4-AEE8-4173-A16C-583AB7163477}" destId="{70A10E44-BBB9-4D54-AEC3-1B3FF8457973}" srcOrd="1" destOrd="0" presId="urn:microsoft.com/office/officeart/2005/8/layout/hierarchy1"/>
    <dgm:cxn modelId="{D830ED14-BC59-4000-8F3B-509041D26E32}" type="presParOf" srcId="{70A10E44-BBB9-4D54-AEC3-1B3FF8457973}" destId="{62C3CFDD-0202-46F9-9636-EF5F797EED5C}" srcOrd="0" destOrd="0" presId="urn:microsoft.com/office/officeart/2005/8/layout/hierarchy1"/>
    <dgm:cxn modelId="{40FE9EBB-FE42-415B-9E26-6723F0DC4C20}" type="presParOf" srcId="{62C3CFDD-0202-46F9-9636-EF5F797EED5C}" destId="{E20EEF8A-81FB-495B-BD07-F3CDB352889A}" srcOrd="0" destOrd="0" presId="urn:microsoft.com/office/officeart/2005/8/layout/hierarchy1"/>
    <dgm:cxn modelId="{6154A8BB-7C0E-4674-9AF0-B697F17EAEDA}" type="presParOf" srcId="{62C3CFDD-0202-46F9-9636-EF5F797EED5C}" destId="{90055E8A-69B3-4DA0-8CC8-CF4E9719E6A5}" srcOrd="1" destOrd="0" presId="urn:microsoft.com/office/officeart/2005/8/layout/hierarchy1"/>
    <dgm:cxn modelId="{177F9426-3A51-48BF-AC34-46BAA7775FDC}" type="presParOf" srcId="{70A10E44-BBB9-4D54-AEC3-1B3FF8457973}" destId="{1A72B273-4960-43F7-BD8F-5B3FEDFC3855}" srcOrd="1" destOrd="0" presId="urn:microsoft.com/office/officeart/2005/8/layout/hierarchy1"/>
    <dgm:cxn modelId="{17985FB8-22B5-4A4B-9E96-5CD705BFC2B3}" type="presParOf" srcId="{1A72B273-4960-43F7-BD8F-5B3FEDFC3855}" destId="{5781F4BD-F6F2-4B07-B114-D0189B2B72C1}" srcOrd="0" destOrd="0" presId="urn:microsoft.com/office/officeart/2005/8/layout/hierarchy1"/>
    <dgm:cxn modelId="{848918BE-6FF5-47C5-A4C0-01050A77CF66}" type="presParOf" srcId="{1A72B273-4960-43F7-BD8F-5B3FEDFC3855}" destId="{C4B56BF6-E380-4FCB-AFBD-D0C03894FF6C}" srcOrd="1" destOrd="0" presId="urn:microsoft.com/office/officeart/2005/8/layout/hierarchy1"/>
    <dgm:cxn modelId="{D19B1F1F-47AE-4E52-A757-A91B52E80DF1}" type="presParOf" srcId="{C4B56BF6-E380-4FCB-AFBD-D0C03894FF6C}" destId="{129A1871-DE07-4D10-A668-B9D5C3D22B7C}" srcOrd="0" destOrd="0" presId="urn:microsoft.com/office/officeart/2005/8/layout/hierarchy1"/>
    <dgm:cxn modelId="{5131A878-58AE-4D75-A874-60EBCFC4D744}" type="presParOf" srcId="{129A1871-DE07-4D10-A668-B9D5C3D22B7C}" destId="{5C60DC0F-183B-491B-A95D-E5A4EB7EAFA3}" srcOrd="0" destOrd="0" presId="urn:microsoft.com/office/officeart/2005/8/layout/hierarchy1"/>
    <dgm:cxn modelId="{A6899AEC-B251-4761-9B54-8C58203944D0}" type="presParOf" srcId="{129A1871-DE07-4D10-A668-B9D5C3D22B7C}" destId="{D1B7DED7-015D-4CE9-B261-F4A109E2F1E9}" srcOrd="1" destOrd="0" presId="urn:microsoft.com/office/officeart/2005/8/layout/hierarchy1"/>
    <dgm:cxn modelId="{00330AD7-4E18-41E7-8613-E32AF7D22313}" type="presParOf" srcId="{C4B56BF6-E380-4FCB-AFBD-D0C03894FF6C}" destId="{0A8AFDBB-9024-4A0F-A307-985A51433B9D}" srcOrd="1" destOrd="0" presId="urn:microsoft.com/office/officeart/2005/8/layout/hierarchy1"/>
    <dgm:cxn modelId="{97FFE2CA-2734-4842-9CAC-92F4EC5BA948}" type="presParOf" srcId="{0A8AFDBB-9024-4A0F-A307-985A51433B9D}" destId="{DDE3D50F-9AC7-421F-80B0-2360C948E8D4}" srcOrd="0" destOrd="0" presId="urn:microsoft.com/office/officeart/2005/8/layout/hierarchy1"/>
    <dgm:cxn modelId="{582C43AA-3C89-4A7E-B18B-24EC8A6B6A01}" type="presParOf" srcId="{0A8AFDBB-9024-4A0F-A307-985A51433B9D}" destId="{93ECE5CE-D925-47C4-B467-7A8DB42064D3}" srcOrd="1" destOrd="0" presId="urn:microsoft.com/office/officeart/2005/8/layout/hierarchy1"/>
    <dgm:cxn modelId="{2EF61829-0F3F-48CB-B083-64A99B2F9CA0}" type="presParOf" srcId="{93ECE5CE-D925-47C4-B467-7A8DB42064D3}" destId="{12CF7E2F-9D6B-4002-A0FE-9018B90548F3}" srcOrd="0" destOrd="0" presId="urn:microsoft.com/office/officeart/2005/8/layout/hierarchy1"/>
    <dgm:cxn modelId="{65C506A1-9AC9-4B02-B668-54CE79AA9567}" type="presParOf" srcId="{12CF7E2F-9D6B-4002-A0FE-9018B90548F3}" destId="{D7094F6D-6D26-43D2-BC4A-85E935DB63B4}" srcOrd="0" destOrd="0" presId="urn:microsoft.com/office/officeart/2005/8/layout/hierarchy1"/>
    <dgm:cxn modelId="{265B2755-D505-48D2-8460-95F3C6B20919}" type="presParOf" srcId="{12CF7E2F-9D6B-4002-A0FE-9018B90548F3}" destId="{365F5F78-0007-470C-BF06-F7BCEBB4AC2A}" srcOrd="1" destOrd="0" presId="urn:microsoft.com/office/officeart/2005/8/layout/hierarchy1"/>
    <dgm:cxn modelId="{88581982-E884-427A-9675-2906B09F6772}" type="presParOf" srcId="{93ECE5CE-D925-47C4-B467-7A8DB42064D3}" destId="{9C77A65C-2749-449C-91DB-2B9645DC903A}" srcOrd="1" destOrd="0" presId="urn:microsoft.com/office/officeart/2005/8/layout/hierarchy1"/>
    <dgm:cxn modelId="{49A16CDB-4533-42B5-B1DB-D3B7C2CC3D63}" type="presParOf" srcId="{0A8AFDBB-9024-4A0F-A307-985A51433B9D}" destId="{9A556A9D-7B75-4213-BCD2-1B0B206234F3}" srcOrd="2" destOrd="0" presId="urn:microsoft.com/office/officeart/2005/8/layout/hierarchy1"/>
    <dgm:cxn modelId="{AD2B93F0-5E20-4FC1-9CF6-E81D12A344B7}" type="presParOf" srcId="{0A8AFDBB-9024-4A0F-A307-985A51433B9D}" destId="{B0E3EDFB-4757-4221-8CBE-F6DFBB3EEC2C}" srcOrd="3" destOrd="0" presId="urn:microsoft.com/office/officeart/2005/8/layout/hierarchy1"/>
    <dgm:cxn modelId="{7271E4C8-8E6C-45A3-B61C-F56CEFDD4CD7}" type="presParOf" srcId="{B0E3EDFB-4757-4221-8CBE-F6DFBB3EEC2C}" destId="{EF2CDB37-892F-40B3-931C-610758C7631B}" srcOrd="0" destOrd="0" presId="urn:microsoft.com/office/officeart/2005/8/layout/hierarchy1"/>
    <dgm:cxn modelId="{2A976436-3CD3-4AEF-A019-0B6248D890C0}" type="presParOf" srcId="{EF2CDB37-892F-40B3-931C-610758C7631B}" destId="{FDA561CD-1344-4CCA-BE57-0131B2258F9F}" srcOrd="0" destOrd="0" presId="urn:microsoft.com/office/officeart/2005/8/layout/hierarchy1"/>
    <dgm:cxn modelId="{2FF5E620-F064-4845-9390-65555E526E05}" type="presParOf" srcId="{EF2CDB37-892F-40B3-931C-610758C7631B}" destId="{F69296E6-D6C0-458E-9E52-BEF60B7319B7}" srcOrd="1" destOrd="0" presId="urn:microsoft.com/office/officeart/2005/8/layout/hierarchy1"/>
    <dgm:cxn modelId="{BDAB5C9E-582F-4D26-A638-7C79E60E9756}" type="presParOf" srcId="{B0E3EDFB-4757-4221-8CBE-F6DFBB3EEC2C}" destId="{748544F1-C810-441A-805D-FCFD88BE6796}" srcOrd="1" destOrd="0" presId="urn:microsoft.com/office/officeart/2005/8/layout/hierarchy1"/>
    <dgm:cxn modelId="{A48D24CD-24EF-4A39-B992-75FA92A68A73}" type="presParOf" srcId="{1A72B273-4960-43F7-BD8F-5B3FEDFC3855}" destId="{D2214622-8E3B-49AB-992D-710E7D9D0500}" srcOrd="2" destOrd="0" presId="urn:microsoft.com/office/officeart/2005/8/layout/hierarchy1"/>
    <dgm:cxn modelId="{E8DAC780-18D5-40D1-9DEB-DEB51E1E460B}" type="presParOf" srcId="{1A72B273-4960-43F7-BD8F-5B3FEDFC3855}" destId="{35320EC5-3D1D-4358-8649-6DD24AF8E257}" srcOrd="3" destOrd="0" presId="urn:microsoft.com/office/officeart/2005/8/layout/hierarchy1"/>
    <dgm:cxn modelId="{C10329A1-A692-4D17-B9F9-EF8AFCFD1C56}" type="presParOf" srcId="{35320EC5-3D1D-4358-8649-6DD24AF8E257}" destId="{A2CC9D7B-A239-414C-BF6B-CBA877D9B981}" srcOrd="0" destOrd="0" presId="urn:microsoft.com/office/officeart/2005/8/layout/hierarchy1"/>
    <dgm:cxn modelId="{9A0BC3FE-91E5-466D-A5BA-5629C5F1F5D4}" type="presParOf" srcId="{A2CC9D7B-A239-414C-BF6B-CBA877D9B981}" destId="{6AA6F3C2-F116-49AB-AA73-7BAB768DB468}" srcOrd="0" destOrd="0" presId="urn:microsoft.com/office/officeart/2005/8/layout/hierarchy1"/>
    <dgm:cxn modelId="{95AE8CC0-0DCC-49D2-BAB7-EE99B05E6531}" type="presParOf" srcId="{A2CC9D7B-A239-414C-BF6B-CBA877D9B981}" destId="{6B1817C0-08C0-449D-9533-5BA34F0D386E}" srcOrd="1" destOrd="0" presId="urn:microsoft.com/office/officeart/2005/8/layout/hierarchy1"/>
    <dgm:cxn modelId="{D0D19E48-CF3D-4884-A144-854986112D2F}" type="presParOf" srcId="{35320EC5-3D1D-4358-8649-6DD24AF8E257}" destId="{14B1193D-111B-44B2-B8FA-6E2606C7BFD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69E12B-79AE-4885-AFE7-D9F40E55DE60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CD2A9D03-A3FE-431C-BEC4-3E38D718CBAF}">
      <dgm:prSet phldrT="[טקסט]"/>
      <dgm:spPr/>
      <dgm:t>
        <a:bodyPr/>
        <a:lstStyle/>
        <a:p>
          <a:pPr rtl="1"/>
          <a:r>
            <a:rPr lang="he-IL" b="1" dirty="0">
              <a:latin typeface="Alef" panose="00000500000000000000" pitchFamily="2" charset="-79"/>
              <a:cs typeface="Alef" panose="00000500000000000000" pitchFamily="2" charset="-79"/>
            </a:rPr>
            <a:t>תל"ג 3</a:t>
          </a:r>
        </a:p>
      </dgm:t>
    </dgm:pt>
    <dgm:pt modelId="{38271622-F4F5-46AA-BED5-11C780F11B38}" type="parTrans" cxnId="{C4FE3C58-685E-47D2-B054-969520A00D86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870887A5-6FC7-45C8-954D-AD8B0307675E}" type="sibTrans" cxnId="{C4FE3C58-685E-47D2-B054-969520A00D86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3F95AFB1-700B-43AD-90A9-5FD0663AC73E}">
      <dgm:prSet phldrT="[טקסט]"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סיכום הטיול בדיקה שקיבלנו את כל ההתחשבנות מול הספקים</a:t>
          </a:r>
        </a:p>
      </dgm:t>
    </dgm:pt>
    <dgm:pt modelId="{9D411AFD-6F50-49F1-9C79-90B632424638}" type="parTrans" cxnId="{194AB16E-E8BE-40FD-B521-A2FBC3015FF7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B1A3F4A6-ED2C-412F-886C-4727231CD752}" type="sibTrans" cxnId="{194AB16E-E8BE-40FD-B521-A2FBC3015FF7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0CDC3439-0D19-45E9-B9F0-992D13256C40}">
      <dgm:prSet phldrT="[טקסט]"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משוב על העבודה מול הספקים</a:t>
          </a:r>
        </a:p>
      </dgm:t>
    </dgm:pt>
    <dgm:pt modelId="{59CB9C0F-2784-410C-B5DA-3C9FA3D70E30}" type="parTrans" cxnId="{379729E7-0B65-4DBF-8CB7-7C59CD2876CA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D8B0A2E9-7964-46A2-BF51-8B358E5343FC}" type="sibTrans" cxnId="{379729E7-0B65-4DBF-8CB7-7C59CD2876CA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170286B7-A5E6-4EB1-A333-66ABC4C9A39B}">
      <dgm:prSet phldrT="[טקסט]"/>
      <dgm:spPr/>
      <dgm:t>
        <a:bodyPr/>
        <a:lstStyle/>
        <a:p>
          <a:pPr rtl="1"/>
          <a:r>
            <a:rPr lang="he-IL" b="1" dirty="0">
              <a:latin typeface="Alef" panose="00000500000000000000" pitchFamily="2" charset="-79"/>
              <a:cs typeface="Alef" panose="00000500000000000000" pitchFamily="2" charset="-79"/>
            </a:rPr>
            <a:t>תל"ג 1</a:t>
          </a:r>
        </a:p>
      </dgm:t>
    </dgm:pt>
    <dgm:pt modelId="{CEFCDC0E-44E0-427E-9B8A-A8C2BC336903}" type="parTrans" cxnId="{16335408-237C-4B0C-8B40-763DF6F712A8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087A7924-0BF3-4A3B-B02A-1156F1F4B3D5}" type="sibTrans" cxnId="{16335408-237C-4B0C-8B40-763DF6F712A8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DB63D9E4-DF56-4FC7-AC8A-7B7C378B89BC}">
      <dgm:prSet phldrT="[טקסט]"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צרכים ראשוניים</a:t>
          </a:r>
        </a:p>
      </dgm:t>
    </dgm:pt>
    <dgm:pt modelId="{C0351E29-2A56-48CE-A77C-D7A3268EE075}" type="parTrans" cxnId="{CF97BEDE-21FF-4962-BDFA-0CA06164B739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9B0FF7DF-0C96-4BEC-AEDE-1B21125F10AF}" type="sibTrans" cxnId="{CF97BEDE-21FF-4962-BDFA-0CA06164B739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3DEE47CB-E6B9-4804-9E4B-AFF7FF4A601D}">
      <dgm:prSet phldrT="[טקסט]"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הזנה למערכת</a:t>
          </a:r>
        </a:p>
      </dgm:t>
    </dgm:pt>
    <dgm:pt modelId="{637B8DD6-76A8-405B-86BD-7CE5E5F50683}" type="parTrans" cxnId="{4D87EAA3-E219-4346-BE6C-7E2F0F238535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A4279401-C4A3-4437-81CB-3CCEED68F548}" type="sibTrans" cxnId="{4D87EAA3-E219-4346-BE6C-7E2F0F238535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9A9BCEE1-92C7-45E2-9F93-2DA978E01735}">
      <dgm:prSet/>
      <dgm:spPr/>
      <dgm:t>
        <a:bodyPr/>
        <a:lstStyle/>
        <a:p>
          <a:pPr rtl="1"/>
          <a:r>
            <a:rPr lang="he-IL" b="1" dirty="0">
              <a:latin typeface="Alef" panose="00000500000000000000" pitchFamily="2" charset="-79"/>
              <a:cs typeface="Alef" panose="00000500000000000000" pitchFamily="2" charset="-79"/>
            </a:rPr>
            <a:t>תל"ג 2</a:t>
          </a:r>
        </a:p>
      </dgm:t>
    </dgm:pt>
    <dgm:pt modelId="{41A58993-EEBA-4ECC-B09B-2DB3E6533423}" type="parTrans" cxnId="{404522CD-3922-4F1A-9B89-6EAA276A8210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1D0420A2-F9D6-4B3B-B035-ECD0F7E724F0}" type="sibTrans" cxnId="{404522CD-3922-4F1A-9B89-6EAA276A8210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EE76C42A-331F-4005-A040-B4B37721E08B}">
      <dgm:prSet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עדכון צרכים לאחר טיול הכנה</a:t>
          </a:r>
        </a:p>
      </dgm:t>
    </dgm:pt>
    <dgm:pt modelId="{F168371D-3F6D-4A7D-8F99-864FB4BDCD05}" type="parTrans" cxnId="{12DEEEBC-E36B-468E-85EB-C1F8673FA645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8BB33F97-9CBB-4549-9692-A2B2843BE435}" type="sibTrans" cxnId="{12DEEEBC-E36B-468E-85EB-C1F8673FA645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8BC55B22-09C5-40DA-8B69-0E3EADB67CA0}">
      <dgm:prSet/>
      <dgm:spPr/>
      <dgm:t>
        <a:bodyPr/>
        <a:lstStyle/>
        <a:p>
          <a:pPr rtl="1"/>
          <a:r>
            <a:rPr lang="he-IL" dirty="0">
              <a:latin typeface="Alef" panose="00000500000000000000" pitchFamily="2" charset="-79"/>
              <a:cs typeface="Alef" panose="00000500000000000000" pitchFamily="2" charset="-79"/>
            </a:rPr>
            <a:t>עדכון ספקים ויציאה לעבודה מולם</a:t>
          </a:r>
        </a:p>
      </dgm:t>
    </dgm:pt>
    <dgm:pt modelId="{C838995A-FC85-4F93-ADC8-9A6785E657BB}" type="parTrans" cxnId="{770FA04D-4B19-400E-88A1-E14A4B4280A4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E5FB4A95-5438-4DF7-9BF1-D2D0A668B35E}" type="sibTrans" cxnId="{770FA04D-4B19-400E-88A1-E14A4B4280A4}">
      <dgm:prSet/>
      <dgm:spPr/>
      <dgm:t>
        <a:bodyPr/>
        <a:lstStyle/>
        <a:p>
          <a:pPr rtl="1"/>
          <a:endParaRPr lang="he-IL">
            <a:latin typeface="Alef" panose="00000500000000000000" pitchFamily="2" charset="-79"/>
            <a:cs typeface="Alef" panose="00000500000000000000" pitchFamily="2" charset="-79"/>
          </a:endParaRPr>
        </a:p>
      </dgm:t>
    </dgm:pt>
    <dgm:pt modelId="{E223854E-99BA-4977-8EB1-1A328C9C6C16}" type="pres">
      <dgm:prSet presAssocID="{4569E12B-79AE-4885-AFE7-D9F40E55DE60}" presName="Name0" presStyleCnt="0">
        <dgm:presLayoutVars>
          <dgm:dir/>
          <dgm:animLvl val="lvl"/>
          <dgm:resizeHandles val="exact"/>
        </dgm:presLayoutVars>
      </dgm:prSet>
      <dgm:spPr/>
    </dgm:pt>
    <dgm:pt modelId="{FD96583C-4C68-442B-9CFA-703A63648A45}" type="pres">
      <dgm:prSet presAssocID="{CD2A9D03-A3FE-431C-BEC4-3E38D718CBAF}" presName="vertFlow" presStyleCnt="0"/>
      <dgm:spPr/>
    </dgm:pt>
    <dgm:pt modelId="{B6CE8A18-9D03-4263-8946-95BA7A5B25AB}" type="pres">
      <dgm:prSet presAssocID="{CD2A9D03-A3FE-431C-BEC4-3E38D718CBAF}" presName="header" presStyleLbl="node1" presStyleIdx="0" presStyleCnt="3"/>
      <dgm:spPr/>
    </dgm:pt>
    <dgm:pt modelId="{EDC35D76-FC93-4F25-A389-3E83210E75E1}" type="pres">
      <dgm:prSet presAssocID="{9D411AFD-6F50-49F1-9C79-90B632424638}" presName="parTrans" presStyleLbl="sibTrans2D1" presStyleIdx="0" presStyleCnt="6"/>
      <dgm:spPr/>
    </dgm:pt>
    <dgm:pt modelId="{95BB1B0C-A93A-454D-B909-6C8D6F984297}" type="pres">
      <dgm:prSet presAssocID="{3F95AFB1-700B-43AD-90A9-5FD0663AC73E}" presName="child" presStyleLbl="alignAccFollowNode1" presStyleIdx="0" presStyleCnt="6">
        <dgm:presLayoutVars>
          <dgm:chMax val="0"/>
          <dgm:bulletEnabled val="1"/>
        </dgm:presLayoutVars>
      </dgm:prSet>
      <dgm:spPr/>
    </dgm:pt>
    <dgm:pt modelId="{2033C7C7-4B14-46A3-9FE9-2F89950CA8DC}" type="pres">
      <dgm:prSet presAssocID="{B1A3F4A6-ED2C-412F-886C-4727231CD752}" presName="sibTrans" presStyleLbl="sibTrans2D1" presStyleIdx="1" presStyleCnt="6"/>
      <dgm:spPr/>
    </dgm:pt>
    <dgm:pt modelId="{1DEC0384-3A3C-4B86-833D-74453ED48DFA}" type="pres">
      <dgm:prSet presAssocID="{0CDC3439-0D19-45E9-B9F0-992D13256C40}" presName="child" presStyleLbl="alignAccFollowNode1" presStyleIdx="1" presStyleCnt="6">
        <dgm:presLayoutVars>
          <dgm:chMax val="0"/>
          <dgm:bulletEnabled val="1"/>
        </dgm:presLayoutVars>
      </dgm:prSet>
      <dgm:spPr/>
    </dgm:pt>
    <dgm:pt modelId="{AE1D56D2-EBC7-4DC8-AB6E-022F6CE276AF}" type="pres">
      <dgm:prSet presAssocID="{CD2A9D03-A3FE-431C-BEC4-3E38D718CBAF}" presName="hSp" presStyleCnt="0"/>
      <dgm:spPr/>
    </dgm:pt>
    <dgm:pt modelId="{AEBFC32C-F2B9-4582-B4F6-49ACC710C869}" type="pres">
      <dgm:prSet presAssocID="{9A9BCEE1-92C7-45E2-9F93-2DA978E01735}" presName="vertFlow" presStyleCnt="0"/>
      <dgm:spPr/>
    </dgm:pt>
    <dgm:pt modelId="{8B386D65-CF8E-4AB9-AC4F-F82081679068}" type="pres">
      <dgm:prSet presAssocID="{9A9BCEE1-92C7-45E2-9F93-2DA978E01735}" presName="header" presStyleLbl="node1" presStyleIdx="1" presStyleCnt="3"/>
      <dgm:spPr/>
    </dgm:pt>
    <dgm:pt modelId="{1603A52B-215B-4E31-B8AB-7BA876BCDCFC}" type="pres">
      <dgm:prSet presAssocID="{F168371D-3F6D-4A7D-8F99-864FB4BDCD05}" presName="parTrans" presStyleLbl="sibTrans2D1" presStyleIdx="2" presStyleCnt="6"/>
      <dgm:spPr/>
    </dgm:pt>
    <dgm:pt modelId="{046C25CA-323E-4CFB-AD91-B93D79947810}" type="pres">
      <dgm:prSet presAssocID="{EE76C42A-331F-4005-A040-B4B37721E08B}" presName="child" presStyleLbl="alignAccFollowNode1" presStyleIdx="2" presStyleCnt="6">
        <dgm:presLayoutVars>
          <dgm:chMax val="0"/>
          <dgm:bulletEnabled val="1"/>
        </dgm:presLayoutVars>
      </dgm:prSet>
      <dgm:spPr/>
    </dgm:pt>
    <dgm:pt modelId="{50F6E032-1B2E-4F4E-83E7-BBA85661BC0E}" type="pres">
      <dgm:prSet presAssocID="{8BB33F97-9CBB-4549-9692-A2B2843BE435}" presName="sibTrans" presStyleLbl="sibTrans2D1" presStyleIdx="3" presStyleCnt="6"/>
      <dgm:spPr/>
    </dgm:pt>
    <dgm:pt modelId="{AE63898A-3402-465B-B34F-BD05EBA1AE7F}" type="pres">
      <dgm:prSet presAssocID="{8BC55B22-09C5-40DA-8B69-0E3EADB67CA0}" presName="child" presStyleLbl="alignAccFollowNode1" presStyleIdx="3" presStyleCnt="6" custLinFactNeighborX="0">
        <dgm:presLayoutVars>
          <dgm:chMax val="0"/>
          <dgm:bulletEnabled val="1"/>
        </dgm:presLayoutVars>
      </dgm:prSet>
      <dgm:spPr/>
    </dgm:pt>
    <dgm:pt modelId="{8F8A24FC-AF4C-418B-9FC6-A83B405A9975}" type="pres">
      <dgm:prSet presAssocID="{9A9BCEE1-92C7-45E2-9F93-2DA978E01735}" presName="hSp" presStyleCnt="0"/>
      <dgm:spPr/>
    </dgm:pt>
    <dgm:pt modelId="{B2CC4589-D8D6-4256-9FE1-8055FB296EF7}" type="pres">
      <dgm:prSet presAssocID="{170286B7-A5E6-4EB1-A333-66ABC4C9A39B}" presName="vertFlow" presStyleCnt="0"/>
      <dgm:spPr/>
    </dgm:pt>
    <dgm:pt modelId="{E04CCD1F-62FF-484C-A003-96955AACCE00}" type="pres">
      <dgm:prSet presAssocID="{170286B7-A5E6-4EB1-A333-66ABC4C9A39B}" presName="header" presStyleLbl="node1" presStyleIdx="2" presStyleCnt="3"/>
      <dgm:spPr/>
    </dgm:pt>
    <dgm:pt modelId="{F8BB3261-4546-47E3-B609-6302DAE39D20}" type="pres">
      <dgm:prSet presAssocID="{C0351E29-2A56-48CE-A77C-D7A3268EE075}" presName="parTrans" presStyleLbl="sibTrans2D1" presStyleIdx="4" presStyleCnt="6"/>
      <dgm:spPr/>
    </dgm:pt>
    <dgm:pt modelId="{59D61E43-316F-4A1A-89E2-07163A976168}" type="pres">
      <dgm:prSet presAssocID="{DB63D9E4-DF56-4FC7-AC8A-7B7C378B89BC}" presName="child" presStyleLbl="alignAccFollowNode1" presStyleIdx="4" presStyleCnt="6">
        <dgm:presLayoutVars>
          <dgm:chMax val="0"/>
          <dgm:bulletEnabled val="1"/>
        </dgm:presLayoutVars>
      </dgm:prSet>
      <dgm:spPr/>
    </dgm:pt>
    <dgm:pt modelId="{911454F7-BB5F-4B09-ADB7-983549F9695F}" type="pres">
      <dgm:prSet presAssocID="{9B0FF7DF-0C96-4BEC-AEDE-1B21125F10AF}" presName="sibTrans" presStyleLbl="sibTrans2D1" presStyleIdx="5" presStyleCnt="6"/>
      <dgm:spPr/>
    </dgm:pt>
    <dgm:pt modelId="{76C84279-2224-4B47-A0F4-7C6C58E19F71}" type="pres">
      <dgm:prSet presAssocID="{3DEE47CB-E6B9-4804-9E4B-AFF7FF4A601D}" presName="child" presStyleLbl="alignAccFollowNode1" presStyleIdx="5" presStyleCnt="6">
        <dgm:presLayoutVars>
          <dgm:chMax val="0"/>
          <dgm:bulletEnabled val="1"/>
        </dgm:presLayoutVars>
      </dgm:prSet>
      <dgm:spPr/>
    </dgm:pt>
  </dgm:ptLst>
  <dgm:cxnLst>
    <dgm:cxn modelId="{16335408-237C-4B0C-8B40-763DF6F712A8}" srcId="{4569E12B-79AE-4885-AFE7-D9F40E55DE60}" destId="{170286B7-A5E6-4EB1-A333-66ABC4C9A39B}" srcOrd="2" destOrd="0" parTransId="{CEFCDC0E-44E0-427E-9B8A-A8C2BC336903}" sibTransId="{087A7924-0BF3-4A3B-B02A-1156F1F4B3D5}"/>
    <dgm:cxn modelId="{D5A81015-4B33-4112-AF2C-EC5BD5552A24}" type="presOf" srcId="{9D411AFD-6F50-49F1-9C79-90B632424638}" destId="{EDC35D76-FC93-4F25-A389-3E83210E75E1}" srcOrd="0" destOrd="0" presId="urn:microsoft.com/office/officeart/2005/8/layout/lProcess1"/>
    <dgm:cxn modelId="{FA950B1C-033E-4401-A8B0-819EF7DA0CB9}" type="presOf" srcId="{F168371D-3F6D-4A7D-8F99-864FB4BDCD05}" destId="{1603A52B-215B-4E31-B8AB-7BA876BCDCFC}" srcOrd="0" destOrd="0" presId="urn:microsoft.com/office/officeart/2005/8/layout/lProcess1"/>
    <dgm:cxn modelId="{89D8B536-7997-4743-8A6A-9D65AD7E255C}" type="presOf" srcId="{C0351E29-2A56-48CE-A77C-D7A3268EE075}" destId="{F8BB3261-4546-47E3-B609-6302DAE39D20}" srcOrd="0" destOrd="0" presId="urn:microsoft.com/office/officeart/2005/8/layout/lProcess1"/>
    <dgm:cxn modelId="{B613FC3F-2776-49F6-9580-38F7ECFE2CAE}" type="presOf" srcId="{EE76C42A-331F-4005-A040-B4B37721E08B}" destId="{046C25CA-323E-4CFB-AD91-B93D79947810}" srcOrd="0" destOrd="0" presId="urn:microsoft.com/office/officeart/2005/8/layout/lProcess1"/>
    <dgm:cxn modelId="{0584ED40-4107-488B-AA0C-B015A66F759B}" type="presOf" srcId="{3F95AFB1-700B-43AD-90A9-5FD0663AC73E}" destId="{95BB1B0C-A93A-454D-B909-6C8D6F984297}" srcOrd="0" destOrd="0" presId="urn:microsoft.com/office/officeart/2005/8/layout/lProcess1"/>
    <dgm:cxn modelId="{9207EB5B-3981-41CB-92AD-5A2E6312D391}" type="presOf" srcId="{9A9BCEE1-92C7-45E2-9F93-2DA978E01735}" destId="{8B386D65-CF8E-4AB9-AC4F-F82081679068}" srcOrd="0" destOrd="0" presId="urn:microsoft.com/office/officeart/2005/8/layout/lProcess1"/>
    <dgm:cxn modelId="{FD1D5F5E-C102-49E7-B14F-2765349B0E87}" type="presOf" srcId="{170286B7-A5E6-4EB1-A333-66ABC4C9A39B}" destId="{E04CCD1F-62FF-484C-A003-96955AACCE00}" srcOrd="0" destOrd="0" presId="urn:microsoft.com/office/officeart/2005/8/layout/lProcess1"/>
    <dgm:cxn modelId="{2F6E8F60-9121-4BBE-87E1-AC5F01B6B8BA}" type="presOf" srcId="{CD2A9D03-A3FE-431C-BEC4-3E38D718CBAF}" destId="{B6CE8A18-9D03-4263-8946-95BA7A5B25AB}" srcOrd="0" destOrd="0" presId="urn:microsoft.com/office/officeart/2005/8/layout/lProcess1"/>
    <dgm:cxn modelId="{3C84D061-465B-40F4-AEA5-A0B40B6198F5}" type="presOf" srcId="{8BB33F97-9CBB-4549-9692-A2B2843BE435}" destId="{50F6E032-1B2E-4F4E-83E7-BBA85661BC0E}" srcOrd="0" destOrd="0" presId="urn:microsoft.com/office/officeart/2005/8/layout/lProcess1"/>
    <dgm:cxn modelId="{A6660843-E01D-4C9F-A390-6ECCAD7B85A6}" type="presOf" srcId="{0CDC3439-0D19-45E9-B9F0-992D13256C40}" destId="{1DEC0384-3A3C-4B86-833D-74453ED48DFA}" srcOrd="0" destOrd="0" presId="urn:microsoft.com/office/officeart/2005/8/layout/lProcess1"/>
    <dgm:cxn modelId="{770FA04D-4B19-400E-88A1-E14A4B4280A4}" srcId="{9A9BCEE1-92C7-45E2-9F93-2DA978E01735}" destId="{8BC55B22-09C5-40DA-8B69-0E3EADB67CA0}" srcOrd="1" destOrd="0" parTransId="{C838995A-FC85-4F93-ADC8-9A6785E657BB}" sibTransId="{E5FB4A95-5438-4DF7-9BF1-D2D0A668B35E}"/>
    <dgm:cxn modelId="{6783856E-0DE0-40D2-B68E-9F286AC26665}" type="presOf" srcId="{8BC55B22-09C5-40DA-8B69-0E3EADB67CA0}" destId="{AE63898A-3402-465B-B34F-BD05EBA1AE7F}" srcOrd="0" destOrd="0" presId="urn:microsoft.com/office/officeart/2005/8/layout/lProcess1"/>
    <dgm:cxn modelId="{194AB16E-E8BE-40FD-B521-A2FBC3015FF7}" srcId="{CD2A9D03-A3FE-431C-BEC4-3E38D718CBAF}" destId="{3F95AFB1-700B-43AD-90A9-5FD0663AC73E}" srcOrd="0" destOrd="0" parTransId="{9D411AFD-6F50-49F1-9C79-90B632424638}" sibTransId="{B1A3F4A6-ED2C-412F-886C-4727231CD752}"/>
    <dgm:cxn modelId="{65A5084F-36E5-4DF1-974E-E4C7233F90A8}" type="presOf" srcId="{4569E12B-79AE-4885-AFE7-D9F40E55DE60}" destId="{E223854E-99BA-4977-8EB1-1A328C9C6C16}" srcOrd="0" destOrd="0" presId="urn:microsoft.com/office/officeart/2005/8/layout/lProcess1"/>
    <dgm:cxn modelId="{C4FE3C58-685E-47D2-B054-969520A00D86}" srcId="{4569E12B-79AE-4885-AFE7-D9F40E55DE60}" destId="{CD2A9D03-A3FE-431C-BEC4-3E38D718CBAF}" srcOrd="0" destOrd="0" parTransId="{38271622-F4F5-46AA-BED5-11C780F11B38}" sibTransId="{870887A5-6FC7-45C8-954D-AD8B0307675E}"/>
    <dgm:cxn modelId="{044A067E-F030-4D27-BE3C-A7876A1A79C0}" type="presOf" srcId="{DB63D9E4-DF56-4FC7-AC8A-7B7C378B89BC}" destId="{59D61E43-316F-4A1A-89E2-07163A976168}" srcOrd="0" destOrd="0" presId="urn:microsoft.com/office/officeart/2005/8/layout/lProcess1"/>
    <dgm:cxn modelId="{4D87EAA3-E219-4346-BE6C-7E2F0F238535}" srcId="{170286B7-A5E6-4EB1-A333-66ABC4C9A39B}" destId="{3DEE47CB-E6B9-4804-9E4B-AFF7FF4A601D}" srcOrd="1" destOrd="0" parTransId="{637B8DD6-76A8-405B-86BD-7CE5E5F50683}" sibTransId="{A4279401-C4A3-4437-81CB-3CCEED68F548}"/>
    <dgm:cxn modelId="{12DEEEBC-E36B-468E-85EB-C1F8673FA645}" srcId="{9A9BCEE1-92C7-45E2-9F93-2DA978E01735}" destId="{EE76C42A-331F-4005-A040-B4B37721E08B}" srcOrd="0" destOrd="0" parTransId="{F168371D-3F6D-4A7D-8F99-864FB4BDCD05}" sibTransId="{8BB33F97-9CBB-4549-9692-A2B2843BE435}"/>
    <dgm:cxn modelId="{404522CD-3922-4F1A-9B89-6EAA276A8210}" srcId="{4569E12B-79AE-4885-AFE7-D9F40E55DE60}" destId="{9A9BCEE1-92C7-45E2-9F93-2DA978E01735}" srcOrd="1" destOrd="0" parTransId="{41A58993-EEBA-4ECC-B09B-2DB3E6533423}" sibTransId="{1D0420A2-F9D6-4B3B-B035-ECD0F7E724F0}"/>
    <dgm:cxn modelId="{C348B2D4-2976-41EA-95EC-0E45E027588C}" type="presOf" srcId="{B1A3F4A6-ED2C-412F-886C-4727231CD752}" destId="{2033C7C7-4B14-46A3-9FE9-2F89950CA8DC}" srcOrd="0" destOrd="0" presId="urn:microsoft.com/office/officeart/2005/8/layout/lProcess1"/>
    <dgm:cxn modelId="{CF97BEDE-21FF-4962-BDFA-0CA06164B739}" srcId="{170286B7-A5E6-4EB1-A333-66ABC4C9A39B}" destId="{DB63D9E4-DF56-4FC7-AC8A-7B7C378B89BC}" srcOrd="0" destOrd="0" parTransId="{C0351E29-2A56-48CE-A77C-D7A3268EE075}" sibTransId="{9B0FF7DF-0C96-4BEC-AEDE-1B21125F10AF}"/>
    <dgm:cxn modelId="{656033E5-5A0D-4DAF-B640-4F885FABAADC}" type="presOf" srcId="{3DEE47CB-E6B9-4804-9E4B-AFF7FF4A601D}" destId="{76C84279-2224-4B47-A0F4-7C6C58E19F71}" srcOrd="0" destOrd="0" presId="urn:microsoft.com/office/officeart/2005/8/layout/lProcess1"/>
    <dgm:cxn modelId="{379729E7-0B65-4DBF-8CB7-7C59CD2876CA}" srcId="{CD2A9D03-A3FE-431C-BEC4-3E38D718CBAF}" destId="{0CDC3439-0D19-45E9-B9F0-992D13256C40}" srcOrd="1" destOrd="0" parTransId="{59CB9C0F-2784-410C-B5DA-3C9FA3D70E30}" sibTransId="{D8B0A2E9-7964-46A2-BF51-8B358E5343FC}"/>
    <dgm:cxn modelId="{708B97F8-45B6-4EFC-8B6E-6E130AE3BA0B}" type="presOf" srcId="{9B0FF7DF-0C96-4BEC-AEDE-1B21125F10AF}" destId="{911454F7-BB5F-4B09-ADB7-983549F9695F}" srcOrd="0" destOrd="0" presId="urn:microsoft.com/office/officeart/2005/8/layout/lProcess1"/>
    <dgm:cxn modelId="{BF506F71-921A-4C4D-BA58-0D38DBB6ECD8}" type="presParOf" srcId="{E223854E-99BA-4977-8EB1-1A328C9C6C16}" destId="{FD96583C-4C68-442B-9CFA-703A63648A45}" srcOrd="0" destOrd="0" presId="urn:microsoft.com/office/officeart/2005/8/layout/lProcess1"/>
    <dgm:cxn modelId="{FE661A91-D8FA-4DAB-B40E-8FF1E7F46A77}" type="presParOf" srcId="{FD96583C-4C68-442B-9CFA-703A63648A45}" destId="{B6CE8A18-9D03-4263-8946-95BA7A5B25AB}" srcOrd="0" destOrd="0" presId="urn:microsoft.com/office/officeart/2005/8/layout/lProcess1"/>
    <dgm:cxn modelId="{85F3C7D3-8CF4-4B5C-A9EA-23A0AB313B63}" type="presParOf" srcId="{FD96583C-4C68-442B-9CFA-703A63648A45}" destId="{EDC35D76-FC93-4F25-A389-3E83210E75E1}" srcOrd="1" destOrd="0" presId="urn:microsoft.com/office/officeart/2005/8/layout/lProcess1"/>
    <dgm:cxn modelId="{314D026B-71B6-43B9-B102-E272C7B6819B}" type="presParOf" srcId="{FD96583C-4C68-442B-9CFA-703A63648A45}" destId="{95BB1B0C-A93A-454D-B909-6C8D6F984297}" srcOrd="2" destOrd="0" presId="urn:microsoft.com/office/officeart/2005/8/layout/lProcess1"/>
    <dgm:cxn modelId="{90DA9CE9-DF47-4FAF-8C83-15C18A46068F}" type="presParOf" srcId="{FD96583C-4C68-442B-9CFA-703A63648A45}" destId="{2033C7C7-4B14-46A3-9FE9-2F89950CA8DC}" srcOrd="3" destOrd="0" presId="urn:microsoft.com/office/officeart/2005/8/layout/lProcess1"/>
    <dgm:cxn modelId="{20D60396-1087-463D-9EB8-B8045DABAF2A}" type="presParOf" srcId="{FD96583C-4C68-442B-9CFA-703A63648A45}" destId="{1DEC0384-3A3C-4B86-833D-74453ED48DFA}" srcOrd="4" destOrd="0" presId="urn:microsoft.com/office/officeart/2005/8/layout/lProcess1"/>
    <dgm:cxn modelId="{07C2C1F4-0930-45E8-9013-D30ED206005C}" type="presParOf" srcId="{E223854E-99BA-4977-8EB1-1A328C9C6C16}" destId="{AE1D56D2-EBC7-4DC8-AB6E-022F6CE276AF}" srcOrd="1" destOrd="0" presId="urn:microsoft.com/office/officeart/2005/8/layout/lProcess1"/>
    <dgm:cxn modelId="{0DA38B11-16A7-41C2-816A-72757590224A}" type="presParOf" srcId="{E223854E-99BA-4977-8EB1-1A328C9C6C16}" destId="{AEBFC32C-F2B9-4582-B4F6-49ACC710C869}" srcOrd="2" destOrd="0" presId="urn:microsoft.com/office/officeart/2005/8/layout/lProcess1"/>
    <dgm:cxn modelId="{4B24CD31-40D1-4FE9-BD28-3868D63CFA2A}" type="presParOf" srcId="{AEBFC32C-F2B9-4582-B4F6-49ACC710C869}" destId="{8B386D65-CF8E-4AB9-AC4F-F82081679068}" srcOrd="0" destOrd="0" presId="urn:microsoft.com/office/officeart/2005/8/layout/lProcess1"/>
    <dgm:cxn modelId="{DD454517-92C6-451F-9D23-8FCD3A16A15E}" type="presParOf" srcId="{AEBFC32C-F2B9-4582-B4F6-49ACC710C869}" destId="{1603A52B-215B-4E31-B8AB-7BA876BCDCFC}" srcOrd="1" destOrd="0" presId="urn:microsoft.com/office/officeart/2005/8/layout/lProcess1"/>
    <dgm:cxn modelId="{1652DF0E-57C3-4D55-A12B-28042E2A9608}" type="presParOf" srcId="{AEBFC32C-F2B9-4582-B4F6-49ACC710C869}" destId="{046C25CA-323E-4CFB-AD91-B93D79947810}" srcOrd="2" destOrd="0" presId="urn:microsoft.com/office/officeart/2005/8/layout/lProcess1"/>
    <dgm:cxn modelId="{F7DA7FC0-2EB4-4799-9D6C-B1B64E931C4A}" type="presParOf" srcId="{AEBFC32C-F2B9-4582-B4F6-49ACC710C869}" destId="{50F6E032-1B2E-4F4E-83E7-BBA85661BC0E}" srcOrd="3" destOrd="0" presId="urn:microsoft.com/office/officeart/2005/8/layout/lProcess1"/>
    <dgm:cxn modelId="{3915866A-E800-444D-A0EB-C5B8C445A7D3}" type="presParOf" srcId="{AEBFC32C-F2B9-4582-B4F6-49ACC710C869}" destId="{AE63898A-3402-465B-B34F-BD05EBA1AE7F}" srcOrd="4" destOrd="0" presId="urn:microsoft.com/office/officeart/2005/8/layout/lProcess1"/>
    <dgm:cxn modelId="{B65CF3E5-5721-4E59-BF4B-813C66B18E67}" type="presParOf" srcId="{E223854E-99BA-4977-8EB1-1A328C9C6C16}" destId="{8F8A24FC-AF4C-418B-9FC6-A83B405A9975}" srcOrd="3" destOrd="0" presId="urn:microsoft.com/office/officeart/2005/8/layout/lProcess1"/>
    <dgm:cxn modelId="{61E2326F-A6BA-49FA-8A19-92B910A1CCD3}" type="presParOf" srcId="{E223854E-99BA-4977-8EB1-1A328C9C6C16}" destId="{B2CC4589-D8D6-4256-9FE1-8055FB296EF7}" srcOrd="4" destOrd="0" presId="urn:microsoft.com/office/officeart/2005/8/layout/lProcess1"/>
    <dgm:cxn modelId="{C7B9F443-E71B-4C87-A39A-FF811EB853BA}" type="presParOf" srcId="{B2CC4589-D8D6-4256-9FE1-8055FB296EF7}" destId="{E04CCD1F-62FF-484C-A003-96955AACCE00}" srcOrd="0" destOrd="0" presId="urn:microsoft.com/office/officeart/2005/8/layout/lProcess1"/>
    <dgm:cxn modelId="{2901CD7D-2A3C-4F98-BFBA-C8DDF06AB6FF}" type="presParOf" srcId="{B2CC4589-D8D6-4256-9FE1-8055FB296EF7}" destId="{F8BB3261-4546-47E3-B609-6302DAE39D20}" srcOrd="1" destOrd="0" presId="urn:microsoft.com/office/officeart/2005/8/layout/lProcess1"/>
    <dgm:cxn modelId="{ECB9A22F-8881-4B38-9B71-A4B55DCFE338}" type="presParOf" srcId="{B2CC4589-D8D6-4256-9FE1-8055FB296EF7}" destId="{59D61E43-316F-4A1A-89E2-07163A976168}" srcOrd="2" destOrd="0" presId="urn:microsoft.com/office/officeart/2005/8/layout/lProcess1"/>
    <dgm:cxn modelId="{2C87F775-C04C-443C-836B-ABF785AE0334}" type="presParOf" srcId="{B2CC4589-D8D6-4256-9FE1-8055FB296EF7}" destId="{911454F7-BB5F-4B09-ADB7-983549F9695F}" srcOrd="3" destOrd="0" presId="urn:microsoft.com/office/officeart/2005/8/layout/lProcess1"/>
    <dgm:cxn modelId="{EF6C6D2B-AD5B-4032-90B1-953137B61B93}" type="presParOf" srcId="{B2CC4589-D8D6-4256-9FE1-8055FB296EF7}" destId="{76C84279-2224-4B47-A0F4-7C6C58E19F71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25815-6D82-4345-AD6C-4FE5F72CBE40}">
      <dsp:nvSpPr>
        <dsp:cNvPr id="0" name=""/>
        <dsp:cNvSpPr/>
      </dsp:nvSpPr>
      <dsp:spPr>
        <a:xfrm>
          <a:off x="1016000" y="0"/>
          <a:ext cx="4064000" cy="40640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A1F73-0CD7-4FA8-B978-BE7B05720224}">
      <dsp:nvSpPr>
        <dsp:cNvPr id="0" name=""/>
        <dsp:cNvSpPr/>
      </dsp:nvSpPr>
      <dsp:spPr>
        <a:xfrm>
          <a:off x="1402080" y="386080"/>
          <a:ext cx="1584960" cy="1584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kern="1200" dirty="0">
              <a:latin typeface="Alef" panose="00000500000000000000" pitchFamily="2" charset="-79"/>
              <a:cs typeface="Alef" panose="00000500000000000000" pitchFamily="2" charset="-79"/>
            </a:rPr>
            <a:t>יצירת שפה משותפת</a:t>
          </a:r>
        </a:p>
      </dsp:txBody>
      <dsp:txXfrm>
        <a:off x="1479451" y="463451"/>
        <a:ext cx="1430218" cy="1430218"/>
      </dsp:txXfrm>
    </dsp:sp>
    <dsp:sp modelId="{A56811E0-9F47-42F6-A12A-D5633C67C032}">
      <dsp:nvSpPr>
        <dsp:cNvPr id="0" name=""/>
        <dsp:cNvSpPr/>
      </dsp:nvSpPr>
      <dsp:spPr>
        <a:xfrm>
          <a:off x="3108960" y="386080"/>
          <a:ext cx="1584960" cy="1584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kern="1200" dirty="0">
              <a:latin typeface="Alef" panose="00000500000000000000" pitchFamily="2" charset="-79"/>
              <a:cs typeface="Alef" panose="00000500000000000000" pitchFamily="2" charset="-79"/>
            </a:rPr>
            <a:t>הבנת המעטפת התנועתית</a:t>
          </a:r>
        </a:p>
      </dsp:txBody>
      <dsp:txXfrm>
        <a:off x="3186331" y="463451"/>
        <a:ext cx="1430218" cy="1430218"/>
      </dsp:txXfrm>
    </dsp:sp>
    <dsp:sp modelId="{411429E1-0C4C-4D8A-B2EB-464B52540756}">
      <dsp:nvSpPr>
        <dsp:cNvPr id="0" name=""/>
        <dsp:cNvSpPr/>
      </dsp:nvSpPr>
      <dsp:spPr>
        <a:xfrm>
          <a:off x="1402080" y="2092960"/>
          <a:ext cx="1584960" cy="1584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kern="1200" dirty="0">
              <a:latin typeface="Alef" panose="00000500000000000000" pitchFamily="2" charset="-79"/>
              <a:cs typeface="Alef" panose="00000500000000000000" pitchFamily="2" charset="-79"/>
            </a:rPr>
            <a:t>שיתוף ולמידת עמיתים</a:t>
          </a:r>
        </a:p>
      </dsp:txBody>
      <dsp:txXfrm>
        <a:off x="1479451" y="2170331"/>
        <a:ext cx="1430218" cy="1430218"/>
      </dsp:txXfrm>
    </dsp:sp>
    <dsp:sp modelId="{8523ECE2-CFC8-40B6-AE86-B90B8044D33D}">
      <dsp:nvSpPr>
        <dsp:cNvPr id="0" name=""/>
        <dsp:cNvSpPr/>
      </dsp:nvSpPr>
      <dsp:spPr>
        <a:xfrm>
          <a:off x="3108960" y="2092960"/>
          <a:ext cx="1584960" cy="1584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kern="1200" dirty="0">
              <a:latin typeface="Alef" panose="00000500000000000000" pitchFamily="2" charset="-79"/>
              <a:cs typeface="Alef" panose="00000500000000000000" pitchFamily="2" charset="-79"/>
            </a:rPr>
            <a:t>תיאום ציפיות</a:t>
          </a:r>
        </a:p>
      </dsp:txBody>
      <dsp:txXfrm>
        <a:off x="3186331" y="2170331"/>
        <a:ext cx="1430218" cy="1430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14622-8E3B-49AB-992D-710E7D9D0500}">
      <dsp:nvSpPr>
        <dsp:cNvPr id="0" name=""/>
        <dsp:cNvSpPr/>
      </dsp:nvSpPr>
      <dsp:spPr>
        <a:xfrm>
          <a:off x="3336652" y="1803162"/>
          <a:ext cx="705594" cy="335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37"/>
              </a:lnTo>
              <a:lnTo>
                <a:pt x="705594" y="228837"/>
              </a:lnTo>
              <a:lnTo>
                <a:pt x="705594" y="3357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556A9D-7B75-4213-BCD2-1B0B206234F3}">
      <dsp:nvSpPr>
        <dsp:cNvPr id="0" name=""/>
        <dsp:cNvSpPr/>
      </dsp:nvSpPr>
      <dsp:spPr>
        <a:xfrm>
          <a:off x="2631058" y="2872138"/>
          <a:ext cx="705594" cy="335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37"/>
              </a:lnTo>
              <a:lnTo>
                <a:pt x="705594" y="228837"/>
              </a:lnTo>
              <a:lnTo>
                <a:pt x="705594" y="3357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3D50F-9AC7-421F-80B0-2360C948E8D4}">
      <dsp:nvSpPr>
        <dsp:cNvPr id="0" name=""/>
        <dsp:cNvSpPr/>
      </dsp:nvSpPr>
      <dsp:spPr>
        <a:xfrm>
          <a:off x="1925463" y="2872138"/>
          <a:ext cx="705594" cy="335798"/>
        </a:xfrm>
        <a:custGeom>
          <a:avLst/>
          <a:gdLst/>
          <a:ahLst/>
          <a:cxnLst/>
          <a:rect l="0" t="0" r="0" b="0"/>
          <a:pathLst>
            <a:path>
              <a:moveTo>
                <a:pt x="705594" y="0"/>
              </a:moveTo>
              <a:lnTo>
                <a:pt x="705594" y="228837"/>
              </a:lnTo>
              <a:lnTo>
                <a:pt x="0" y="228837"/>
              </a:lnTo>
              <a:lnTo>
                <a:pt x="0" y="3357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81F4BD-F6F2-4B07-B114-D0189B2B72C1}">
      <dsp:nvSpPr>
        <dsp:cNvPr id="0" name=""/>
        <dsp:cNvSpPr/>
      </dsp:nvSpPr>
      <dsp:spPr>
        <a:xfrm>
          <a:off x="2631058" y="1803162"/>
          <a:ext cx="705594" cy="335798"/>
        </a:xfrm>
        <a:custGeom>
          <a:avLst/>
          <a:gdLst/>
          <a:ahLst/>
          <a:cxnLst/>
          <a:rect l="0" t="0" r="0" b="0"/>
          <a:pathLst>
            <a:path>
              <a:moveTo>
                <a:pt x="705594" y="0"/>
              </a:moveTo>
              <a:lnTo>
                <a:pt x="705594" y="228837"/>
              </a:lnTo>
              <a:lnTo>
                <a:pt x="0" y="228837"/>
              </a:lnTo>
              <a:lnTo>
                <a:pt x="0" y="3357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261E55-D899-4AEA-BA00-9B7A03B80608}">
      <dsp:nvSpPr>
        <dsp:cNvPr id="0" name=""/>
        <dsp:cNvSpPr/>
      </dsp:nvSpPr>
      <dsp:spPr>
        <a:xfrm>
          <a:off x="3290932" y="734187"/>
          <a:ext cx="91440" cy="3357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7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AD6137-DD4D-44B5-BC76-098E03FB2C82}">
      <dsp:nvSpPr>
        <dsp:cNvPr id="0" name=""/>
        <dsp:cNvSpPr/>
      </dsp:nvSpPr>
      <dsp:spPr>
        <a:xfrm>
          <a:off x="1398962" y="0"/>
          <a:ext cx="1154608" cy="733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87D3D-AC19-4A18-AF50-93DDF66542EB}">
      <dsp:nvSpPr>
        <dsp:cNvPr id="0" name=""/>
        <dsp:cNvSpPr/>
      </dsp:nvSpPr>
      <dsp:spPr>
        <a:xfrm>
          <a:off x="1527252" y="121874"/>
          <a:ext cx="1154608" cy="73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100" kern="1200" dirty="0">
              <a:latin typeface="Alef" panose="00000500000000000000" pitchFamily="2" charset="-79"/>
              <a:cs typeface="Alef" panose="00000500000000000000" pitchFamily="2" charset="-79"/>
            </a:rPr>
            <a:t>רכז/ת מפעלים</a:t>
          </a:r>
        </a:p>
      </dsp:txBody>
      <dsp:txXfrm>
        <a:off x="1548726" y="143348"/>
        <a:ext cx="1111660" cy="690228"/>
      </dsp:txXfrm>
    </dsp:sp>
    <dsp:sp modelId="{F9B5CE6C-2F1C-4F18-BCF3-E765A91CD794}">
      <dsp:nvSpPr>
        <dsp:cNvPr id="0" name=""/>
        <dsp:cNvSpPr/>
      </dsp:nvSpPr>
      <dsp:spPr>
        <a:xfrm>
          <a:off x="2759347" y="1011"/>
          <a:ext cx="1154608" cy="733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E9D2C-94F7-4D53-9A1F-2E1732251720}">
      <dsp:nvSpPr>
        <dsp:cNvPr id="0" name=""/>
        <dsp:cNvSpPr/>
      </dsp:nvSpPr>
      <dsp:spPr>
        <a:xfrm>
          <a:off x="2887637" y="122886"/>
          <a:ext cx="1154608" cy="73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100" kern="1200" dirty="0">
              <a:latin typeface="Alef" panose="00000500000000000000" pitchFamily="2" charset="-79"/>
              <a:cs typeface="Alef" panose="00000500000000000000" pitchFamily="2" charset="-79"/>
            </a:rPr>
            <a:t>מרכז/ת הנהגה</a:t>
          </a:r>
        </a:p>
      </dsp:txBody>
      <dsp:txXfrm>
        <a:off x="2909111" y="144360"/>
        <a:ext cx="1111660" cy="690228"/>
      </dsp:txXfrm>
    </dsp:sp>
    <dsp:sp modelId="{E20EEF8A-81FB-495B-BD07-F3CDB352889A}">
      <dsp:nvSpPr>
        <dsp:cNvPr id="0" name=""/>
        <dsp:cNvSpPr/>
      </dsp:nvSpPr>
      <dsp:spPr>
        <a:xfrm>
          <a:off x="2759347" y="1069986"/>
          <a:ext cx="1154608" cy="733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55E8A-69B3-4DA0-8CC8-CF4E9719E6A5}">
      <dsp:nvSpPr>
        <dsp:cNvPr id="0" name=""/>
        <dsp:cNvSpPr/>
      </dsp:nvSpPr>
      <dsp:spPr>
        <a:xfrm>
          <a:off x="2887637" y="1191861"/>
          <a:ext cx="1154608" cy="73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100" kern="1200" dirty="0">
              <a:latin typeface="Alef" panose="00000500000000000000" pitchFamily="2" charset="-79"/>
              <a:cs typeface="Alef" panose="00000500000000000000" pitchFamily="2" charset="-79"/>
            </a:rPr>
            <a:t>מנהל/ת הטיול</a:t>
          </a:r>
        </a:p>
      </dsp:txBody>
      <dsp:txXfrm>
        <a:off x="2909111" y="1213335"/>
        <a:ext cx="1111660" cy="690228"/>
      </dsp:txXfrm>
    </dsp:sp>
    <dsp:sp modelId="{5C60DC0F-183B-491B-A95D-E5A4EB7EAFA3}">
      <dsp:nvSpPr>
        <dsp:cNvPr id="0" name=""/>
        <dsp:cNvSpPr/>
      </dsp:nvSpPr>
      <dsp:spPr>
        <a:xfrm>
          <a:off x="2053753" y="2138961"/>
          <a:ext cx="1154608" cy="733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7DED7-015D-4CE9-B261-F4A109E2F1E9}">
      <dsp:nvSpPr>
        <dsp:cNvPr id="0" name=""/>
        <dsp:cNvSpPr/>
      </dsp:nvSpPr>
      <dsp:spPr>
        <a:xfrm>
          <a:off x="2182043" y="2260837"/>
          <a:ext cx="1154608" cy="73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100" kern="1200" dirty="0" err="1">
              <a:latin typeface="Alef" panose="00000500000000000000" pitchFamily="2" charset="-79"/>
              <a:cs typeface="Alef" panose="00000500000000000000" pitchFamily="2" charset="-79"/>
            </a:rPr>
            <a:t>מנהלנ</a:t>
          </a:r>
          <a:r>
            <a:rPr lang="he-IL" sz="1100" kern="1200" dirty="0">
              <a:latin typeface="Alef" panose="00000500000000000000" pitchFamily="2" charset="-79"/>
              <a:cs typeface="Alef" panose="00000500000000000000" pitchFamily="2" charset="-79"/>
            </a:rPr>
            <a:t>/</a:t>
          </a:r>
          <a:r>
            <a:rPr lang="he-IL" sz="1100" kern="1200" dirty="0" err="1">
              <a:latin typeface="Alef" panose="00000500000000000000" pitchFamily="2" charset="-79"/>
              <a:cs typeface="Alef" panose="00000500000000000000" pitchFamily="2" charset="-79"/>
            </a:rPr>
            <a:t>ית</a:t>
          </a:r>
          <a:endParaRPr lang="he-IL" sz="1100" kern="1200" dirty="0">
            <a:latin typeface="Alef" panose="00000500000000000000" pitchFamily="2" charset="-79"/>
            <a:cs typeface="Alef" panose="00000500000000000000" pitchFamily="2" charset="-79"/>
          </a:endParaRPr>
        </a:p>
      </dsp:txBody>
      <dsp:txXfrm>
        <a:off x="2203517" y="2282311"/>
        <a:ext cx="1111660" cy="690228"/>
      </dsp:txXfrm>
    </dsp:sp>
    <dsp:sp modelId="{D7094F6D-6D26-43D2-BC4A-85E935DB63B4}">
      <dsp:nvSpPr>
        <dsp:cNvPr id="0" name=""/>
        <dsp:cNvSpPr/>
      </dsp:nvSpPr>
      <dsp:spPr>
        <a:xfrm>
          <a:off x="1348159" y="3207936"/>
          <a:ext cx="1154608" cy="733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5F5F78-0007-470C-BF06-F7BCEBB4AC2A}">
      <dsp:nvSpPr>
        <dsp:cNvPr id="0" name=""/>
        <dsp:cNvSpPr/>
      </dsp:nvSpPr>
      <dsp:spPr>
        <a:xfrm>
          <a:off x="1476449" y="3329812"/>
          <a:ext cx="1154608" cy="73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100" kern="1200" dirty="0">
              <a:latin typeface="Alef" panose="00000500000000000000" pitchFamily="2" charset="-79"/>
              <a:cs typeface="Alef" panose="00000500000000000000" pitchFamily="2" charset="-79"/>
            </a:rPr>
            <a:t>צוות מנהלה צעיר</a:t>
          </a:r>
        </a:p>
      </dsp:txBody>
      <dsp:txXfrm>
        <a:off x="1497923" y="3351286"/>
        <a:ext cx="1111660" cy="690228"/>
      </dsp:txXfrm>
    </dsp:sp>
    <dsp:sp modelId="{FDA561CD-1344-4CCA-BE57-0131B2258F9F}">
      <dsp:nvSpPr>
        <dsp:cNvPr id="0" name=""/>
        <dsp:cNvSpPr/>
      </dsp:nvSpPr>
      <dsp:spPr>
        <a:xfrm>
          <a:off x="2759347" y="3207936"/>
          <a:ext cx="1154608" cy="733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296E6-D6C0-458E-9E52-BEF60B7319B7}">
      <dsp:nvSpPr>
        <dsp:cNvPr id="0" name=""/>
        <dsp:cNvSpPr/>
      </dsp:nvSpPr>
      <dsp:spPr>
        <a:xfrm>
          <a:off x="2887637" y="3329812"/>
          <a:ext cx="1154608" cy="73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100" kern="1200" dirty="0">
              <a:latin typeface="Alef" panose="00000500000000000000" pitchFamily="2" charset="-79"/>
              <a:cs typeface="Alef" panose="00000500000000000000" pitchFamily="2" charset="-79"/>
            </a:rPr>
            <a:t>צוות מנהלה בוגר (נהג/ת פינוי, ראש/ת חניון וכו')</a:t>
          </a:r>
        </a:p>
      </dsp:txBody>
      <dsp:txXfrm>
        <a:off x="2909111" y="3351286"/>
        <a:ext cx="1111660" cy="690228"/>
      </dsp:txXfrm>
    </dsp:sp>
    <dsp:sp modelId="{6AA6F3C2-F116-49AB-AA73-7BAB768DB468}">
      <dsp:nvSpPr>
        <dsp:cNvPr id="0" name=""/>
        <dsp:cNvSpPr/>
      </dsp:nvSpPr>
      <dsp:spPr>
        <a:xfrm>
          <a:off x="3464941" y="2138961"/>
          <a:ext cx="1154608" cy="733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817C0-08C0-449D-9533-5BA34F0D386E}">
      <dsp:nvSpPr>
        <dsp:cNvPr id="0" name=""/>
        <dsp:cNvSpPr/>
      </dsp:nvSpPr>
      <dsp:spPr>
        <a:xfrm>
          <a:off x="3593231" y="2260837"/>
          <a:ext cx="1154608" cy="73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100" kern="1200" dirty="0">
              <a:latin typeface="Alef" panose="00000500000000000000" pitchFamily="2" charset="-79"/>
              <a:cs typeface="Alef" panose="00000500000000000000" pitchFamily="2" charset="-79"/>
            </a:rPr>
            <a:t>מוביל/ת תחום ההדרכה</a:t>
          </a:r>
        </a:p>
      </dsp:txBody>
      <dsp:txXfrm>
        <a:off x="3614705" y="2282311"/>
        <a:ext cx="1111660" cy="6902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CE8A18-9D03-4263-8946-95BA7A5B25AB}">
      <dsp:nvSpPr>
        <dsp:cNvPr id="0" name=""/>
        <dsp:cNvSpPr/>
      </dsp:nvSpPr>
      <dsp:spPr>
        <a:xfrm>
          <a:off x="2872" y="1284231"/>
          <a:ext cx="2550417" cy="6376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b="1" kern="1200" dirty="0">
              <a:latin typeface="Alef" panose="00000500000000000000" pitchFamily="2" charset="-79"/>
              <a:cs typeface="Alef" panose="00000500000000000000" pitchFamily="2" charset="-79"/>
            </a:rPr>
            <a:t>תל"ג 3</a:t>
          </a:r>
        </a:p>
      </dsp:txBody>
      <dsp:txXfrm>
        <a:off x="21547" y="1302906"/>
        <a:ext cx="2513067" cy="600254"/>
      </dsp:txXfrm>
    </dsp:sp>
    <dsp:sp modelId="{EDC35D76-FC93-4F25-A389-3E83210E75E1}">
      <dsp:nvSpPr>
        <dsp:cNvPr id="0" name=""/>
        <dsp:cNvSpPr/>
      </dsp:nvSpPr>
      <dsp:spPr>
        <a:xfrm rot="5400000">
          <a:off x="1222290" y="1977626"/>
          <a:ext cx="111580" cy="11158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B1B0C-A93A-454D-B909-6C8D6F984297}">
      <dsp:nvSpPr>
        <dsp:cNvPr id="0" name=""/>
        <dsp:cNvSpPr/>
      </dsp:nvSpPr>
      <dsp:spPr>
        <a:xfrm>
          <a:off x="2872" y="2144997"/>
          <a:ext cx="2550417" cy="6376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kern="1200" dirty="0">
              <a:latin typeface="Alef" panose="00000500000000000000" pitchFamily="2" charset="-79"/>
              <a:cs typeface="Alef" panose="00000500000000000000" pitchFamily="2" charset="-79"/>
            </a:rPr>
            <a:t>סיכום הטיול בדיקה שקיבלנו את כל ההתחשבנות מול הספקים</a:t>
          </a:r>
        </a:p>
      </dsp:txBody>
      <dsp:txXfrm>
        <a:off x="21547" y="2163672"/>
        <a:ext cx="2513067" cy="600254"/>
      </dsp:txXfrm>
    </dsp:sp>
    <dsp:sp modelId="{2033C7C7-4B14-46A3-9FE9-2F89950CA8DC}">
      <dsp:nvSpPr>
        <dsp:cNvPr id="0" name=""/>
        <dsp:cNvSpPr/>
      </dsp:nvSpPr>
      <dsp:spPr>
        <a:xfrm rot="5400000">
          <a:off x="1222290" y="2838392"/>
          <a:ext cx="111580" cy="11158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C0384-3A3C-4B86-833D-74453ED48DFA}">
      <dsp:nvSpPr>
        <dsp:cNvPr id="0" name=""/>
        <dsp:cNvSpPr/>
      </dsp:nvSpPr>
      <dsp:spPr>
        <a:xfrm>
          <a:off x="2872" y="3005763"/>
          <a:ext cx="2550417" cy="6376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kern="1200" dirty="0">
              <a:latin typeface="Alef" panose="00000500000000000000" pitchFamily="2" charset="-79"/>
              <a:cs typeface="Alef" panose="00000500000000000000" pitchFamily="2" charset="-79"/>
            </a:rPr>
            <a:t>משוב על העבודה מול הספקים</a:t>
          </a:r>
        </a:p>
      </dsp:txBody>
      <dsp:txXfrm>
        <a:off x="21547" y="3024438"/>
        <a:ext cx="2513067" cy="600254"/>
      </dsp:txXfrm>
    </dsp:sp>
    <dsp:sp modelId="{8B386D65-CF8E-4AB9-AC4F-F82081679068}">
      <dsp:nvSpPr>
        <dsp:cNvPr id="0" name=""/>
        <dsp:cNvSpPr/>
      </dsp:nvSpPr>
      <dsp:spPr>
        <a:xfrm>
          <a:off x="2910348" y="1284231"/>
          <a:ext cx="2550417" cy="6376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b="1" kern="1200" dirty="0">
              <a:latin typeface="Alef" panose="00000500000000000000" pitchFamily="2" charset="-79"/>
              <a:cs typeface="Alef" panose="00000500000000000000" pitchFamily="2" charset="-79"/>
            </a:rPr>
            <a:t>תל"ג 2</a:t>
          </a:r>
        </a:p>
      </dsp:txBody>
      <dsp:txXfrm>
        <a:off x="2929023" y="1302906"/>
        <a:ext cx="2513067" cy="600254"/>
      </dsp:txXfrm>
    </dsp:sp>
    <dsp:sp modelId="{1603A52B-215B-4E31-B8AB-7BA876BCDCFC}">
      <dsp:nvSpPr>
        <dsp:cNvPr id="0" name=""/>
        <dsp:cNvSpPr/>
      </dsp:nvSpPr>
      <dsp:spPr>
        <a:xfrm rot="5400000">
          <a:off x="4129767" y="1977626"/>
          <a:ext cx="111580" cy="11158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6C25CA-323E-4CFB-AD91-B93D79947810}">
      <dsp:nvSpPr>
        <dsp:cNvPr id="0" name=""/>
        <dsp:cNvSpPr/>
      </dsp:nvSpPr>
      <dsp:spPr>
        <a:xfrm>
          <a:off x="2910348" y="2144997"/>
          <a:ext cx="2550417" cy="6376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kern="1200" dirty="0">
              <a:latin typeface="Alef" panose="00000500000000000000" pitchFamily="2" charset="-79"/>
              <a:cs typeface="Alef" panose="00000500000000000000" pitchFamily="2" charset="-79"/>
            </a:rPr>
            <a:t>עדכון צרכים לאחר טיול הכנה</a:t>
          </a:r>
        </a:p>
      </dsp:txBody>
      <dsp:txXfrm>
        <a:off x="2929023" y="2163672"/>
        <a:ext cx="2513067" cy="600254"/>
      </dsp:txXfrm>
    </dsp:sp>
    <dsp:sp modelId="{50F6E032-1B2E-4F4E-83E7-BBA85661BC0E}">
      <dsp:nvSpPr>
        <dsp:cNvPr id="0" name=""/>
        <dsp:cNvSpPr/>
      </dsp:nvSpPr>
      <dsp:spPr>
        <a:xfrm rot="5400000">
          <a:off x="4129767" y="2838392"/>
          <a:ext cx="111580" cy="11158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63898A-3402-465B-B34F-BD05EBA1AE7F}">
      <dsp:nvSpPr>
        <dsp:cNvPr id="0" name=""/>
        <dsp:cNvSpPr/>
      </dsp:nvSpPr>
      <dsp:spPr>
        <a:xfrm>
          <a:off x="2910348" y="3005763"/>
          <a:ext cx="2550417" cy="6376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kern="1200" dirty="0">
              <a:latin typeface="Alef" panose="00000500000000000000" pitchFamily="2" charset="-79"/>
              <a:cs typeface="Alef" panose="00000500000000000000" pitchFamily="2" charset="-79"/>
            </a:rPr>
            <a:t>עדכון ספקים ויציאה לעבודה מולם</a:t>
          </a:r>
        </a:p>
      </dsp:txBody>
      <dsp:txXfrm>
        <a:off x="2929023" y="3024438"/>
        <a:ext cx="2513067" cy="600254"/>
      </dsp:txXfrm>
    </dsp:sp>
    <dsp:sp modelId="{E04CCD1F-62FF-484C-A003-96955AACCE00}">
      <dsp:nvSpPr>
        <dsp:cNvPr id="0" name=""/>
        <dsp:cNvSpPr/>
      </dsp:nvSpPr>
      <dsp:spPr>
        <a:xfrm>
          <a:off x="5817824" y="1284231"/>
          <a:ext cx="2550417" cy="6376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b="1" kern="1200" dirty="0">
              <a:latin typeface="Alef" panose="00000500000000000000" pitchFamily="2" charset="-79"/>
              <a:cs typeface="Alef" panose="00000500000000000000" pitchFamily="2" charset="-79"/>
            </a:rPr>
            <a:t>תל"ג 1</a:t>
          </a:r>
        </a:p>
      </dsp:txBody>
      <dsp:txXfrm>
        <a:off x="5836499" y="1302906"/>
        <a:ext cx="2513067" cy="600254"/>
      </dsp:txXfrm>
    </dsp:sp>
    <dsp:sp modelId="{F8BB3261-4546-47E3-B609-6302DAE39D20}">
      <dsp:nvSpPr>
        <dsp:cNvPr id="0" name=""/>
        <dsp:cNvSpPr/>
      </dsp:nvSpPr>
      <dsp:spPr>
        <a:xfrm rot="5400000">
          <a:off x="7037243" y="1977626"/>
          <a:ext cx="111580" cy="11158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61E43-316F-4A1A-89E2-07163A976168}">
      <dsp:nvSpPr>
        <dsp:cNvPr id="0" name=""/>
        <dsp:cNvSpPr/>
      </dsp:nvSpPr>
      <dsp:spPr>
        <a:xfrm>
          <a:off x="5817824" y="2144997"/>
          <a:ext cx="2550417" cy="6376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kern="1200" dirty="0">
              <a:latin typeface="Alef" panose="00000500000000000000" pitchFamily="2" charset="-79"/>
              <a:cs typeface="Alef" panose="00000500000000000000" pitchFamily="2" charset="-79"/>
            </a:rPr>
            <a:t>צרכים ראשוניים</a:t>
          </a:r>
        </a:p>
      </dsp:txBody>
      <dsp:txXfrm>
        <a:off x="5836499" y="2163672"/>
        <a:ext cx="2513067" cy="600254"/>
      </dsp:txXfrm>
    </dsp:sp>
    <dsp:sp modelId="{911454F7-BB5F-4B09-ADB7-983549F9695F}">
      <dsp:nvSpPr>
        <dsp:cNvPr id="0" name=""/>
        <dsp:cNvSpPr/>
      </dsp:nvSpPr>
      <dsp:spPr>
        <a:xfrm rot="5400000">
          <a:off x="7037243" y="2838392"/>
          <a:ext cx="111580" cy="11158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84279-2224-4B47-A0F4-7C6C58E19F71}">
      <dsp:nvSpPr>
        <dsp:cNvPr id="0" name=""/>
        <dsp:cNvSpPr/>
      </dsp:nvSpPr>
      <dsp:spPr>
        <a:xfrm>
          <a:off x="5817824" y="3005763"/>
          <a:ext cx="2550417" cy="6376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kern="1200" dirty="0">
              <a:latin typeface="Alef" panose="00000500000000000000" pitchFamily="2" charset="-79"/>
              <a:cs typeface="Alef" panose="00000500000000000000" pitchFamily="2" charset="-79"/>
            </a:rPr>
            <a:t>הזנה למערכת</a:t>
          </a:r>
        </a:p>
      </dsp:txBody>
      <dsp:txXfrm>
        <a:off x="5836499" y="3024438"/>
        <a:ext cx="2513067" cy="600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א'/אדר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66315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א'/אדר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808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א'/אדר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480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א'/אדר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9112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א'/אדר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576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א'/אדר א/תשפ"ב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6091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א'/אדר א/תשפ"ב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9558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א'/אדר א/תשפ"ב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195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א'/אדר א/תשפ"ב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134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א'/אדר א/תשפ"ב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085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א'/אדר א/תשפ"ב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9528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5A4F0-78FF-7D4F-B9BF-C4843BF1ACAA}" type="datetimeFigureOut">
              <a:rPr lang="he-IL" smtClean="0"/>
              <a:t>א'/אדר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720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500;&#1493;&#1494;%20&#1500;&#1493;&#1490;&#1497;&#1505;&#1496;&#1497;%20&#1495;&#1504;&#1493;&#1499;&#1492;%20&#1513;&#1502;&#1504;&#1497;&#1493;&#1514;%202019.xlsx" TargetMode="Externa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.png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1.jpeg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 /><Relationship Id="rId7" Type="http://schemas.microsoft.com/office/2007/relationships/diagramDrawing" Target="../diagrams/drawing3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3.xml" /><Relationship Id="rId5" Type="http://schemas.openxmlformats.org/officeDocument/2006/relationships/diagramQuickStyle" Target="../diagrams/quickStyle3.xml" /><Relationship Id="rId4" Type="http://schemas.openxmlformats.org/officeDocument/2006/relationships/diagramLayout" Target="../diagrams/layout3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zofimil-my.sharepoint.com/:x:/g/personal/eyalsh_zofim_org_il/EYIPUhRSWCtHhGjWw21Sk_YByMsa-te7pN1EsnlTtIG2eQ?e=aXDbQP" TargetMode="External" /><Relationship Id="rId7" Type="http://schemas.openxmlformats.org/officeDocument/2006/relationships/hyperlink" Target="https://zofimil-my.sharepoint.com/:x:/g/personal/eyalsh_zofim_org_il/ES4Md9DyFcdGl22T-naxZIwBrYGpOg6MByGnwgdL6Y4nDQ?e=K2Tcbc" TargetMode="Externa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6" Type="http://schemas.openxmlformats.org/officeDocument/2006/relationships/hyperlink" Target="https://zofimil-my.sharepoint.com/:x:/g/personal/eyalsh_zofim_org_il/EW8DKd9Xf-dKv-cXRRL8IGMB5pfyuiw0pLG8XI031h98yw?e=GiCkow" TargetMode="External" /><Relationship Id="rId5" Type="http://schemas.openxmlformats.org/officeDocument/2006/relationships/hyperlink" Target="https://zofimil-my.sharepoint.com/:x:/g/personal/eyalsh_zofim_org_il/EcOHCvxRtspBpZepqAFSnLIBGPO0P_irujezLtxfDYn8Zg?e=T55aDA" TargetMode="External" /><Relationship Id="rId4" Type="http://schemas.openxmlformats.org/officeDocument/2006/relationships/hyperlink" Target="https://zofimil-my.sharepoint.com/:x:/g/personal/eyalsh_zofim_org_il/ET-RbYUbEklMvVB8QFGit10BLFlL3jRVGGea9uMcvInpaQ?e=f3p7Zs" TargetMode="Externa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&#1502;&#1499;&#1514;&#1489;%20&#1514;&#1488;&#1493;&#1501;%20&#1510;&#1497;&#1508;&#1497;&#1493;&#1514;%20&#1489;&#1514;&#1495;&#1493;&#1501;%20&#1492;&#1492;&#1497;&#1505;&#1506;&#1497;&#1501;%20&#1508;&#1505;&#1495;%202020.pdf" TargetMode="Externa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6.jpeg" /><Relationship Id="rId4" Type="http://schemas.openxmlformats.org/officeDocument/2006/relationships/image" Target="../media/image15.png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&#1496;&#1489;&#1500;&#1488;&#1493;&#1514;%20&#1513;&#1500;&#1497;&#1496;&#1492;%20&#1493;&#1489;&#1511;&#1512;&#1492;%20&#1500;&#1493;&#1490;&#1497;&#1505;&#1496;&#1497;&#1511;&#1492;%20&#1496;&#1497;&#1493;&#1500;&#1497;&#1501;-%20&#1500;&#1491;&#1493;&#1490;&#1502;&#1488;.xlsx" TargetMode="Externa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 /><Relationship Id="rId7" Type="http://schemas.microsoft.com/office/2007/relationships/diagramDrawing" Target="../diagrams/drawing2.xm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2.xml" /><Relationship Id="rId5" Type="http://schemas.openxmlformats.org/officeDocument/2006/relationships/diagramQuickStyle" Target="../diagrams/quickStyle2.xml" /><Relationship Id="rId4" Type="http://schemas.openxmlformats.org/officeDocument/2006/relationships/diagramLayout" Target="../diagrams/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3779" y="872359"/>
            <a:ext cx="8565931" cy="54476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6000" b="1" dirty="0">
                <a:latin typeface="Alef" pitchFamily="2" charset="-79"/>
                <a:cs typeface="Alef" pitchFamily="2" charset="-79"/>
              </a:rPr>
              <a:t>הכשרת מנהלנים/</a:t>
            </a:r>
            <a:r>
              <a:rPr lang="he-IL" sz="6000" b="1" dirty="0" err="1">
                <a:latin typeface="Alef" pitchFamily="2" charset="-79"/>
                <a:cs typeface="Alef" pitchFamily="2" charset="-79"/>
              </a:rPr>
              <a:t>ות</a:t>
            </a:r>
            <a:endParaRPr lang="he-IL" sz="6000" b="1" dirty="0">
              <a:latin typeface="Alef" pitchFamily="2" charset="-79"/>
              <a:cs typeface="Alef" pitchFamily="2" charset="-79"/>
            </a:endParaRPr>
          </a:p>
          <a:p>
            <a:pPr algn="ctr" rtl="1"/>
            <a:r>
              <a:rPr lang="he-IL" sz="3200" dirty="0">
                <a:latin typeface="Alef" pitchFamily="2" charset="-79"/>
                <a:cs typeface="Alef" pitchFamily="2" charset="-79"/>
              </a:rPr>
              <a:t>לקראת טיולי פסח תשפ"ב</a:t>
            </a:r>
          </a:p>
          <a:p>
            <a:pPr algn="ctr" rtl="1"/>
            <a:endParaRPr lang="he-IL" sz="3200" dirty="0">
              <a:latin typeface="Alef" pitchFamily="2" charset="-79"/>
              <a:cs typeface="Alef" pitchFamily="2" charset="-79"/>
            </a:endParaRPr>
          </a:p>
          <a:p>
            <a:pPr algn="ctr" rtl="1"/>
            <a:endParaRPr lang="he-IL" sz="3200" dirty="0">
              <a:latin typeface="Alef" pitchFamily="2" charset="-79"/>
              <a:cs typeface="Alef" pitchFamily="2" charset="-79"/>
            </a:endParaRPr>
          </a:p>
          <a:p>
            <a:pPr algn="ctr" rtl="1"/>
            <a:endParaRPr lang="he-IL" sz="3200" dirty="0">
              <a:latin typeface="Alef" pitchFamily="2" charset="-79"/>
              <a:cs typeface="Alef" pitchFamily="2" charset="-79"/>
            </a:endParaRPr>
          </a:p>
          <a:p>
            <a:pPr algn="ctr" rtl="1"/>
            <a:endParaRPr lang="he-IL" sz="3200" dirty="0">
              <a:latin typeface="Alef" pitchFamily="2" charset="-79"/>
              <a:cs typeface="Alef" pitchFamily="2" charset="-79"/>
            </a:endParaRPr>
          </a:p>
          <a:p>
            <a:pPr algn="ctr" rtl="1"/>
            <a:endParaRPr lang="he-IL" sz="3200" dirty="0">
              <a:latin typeface="Alef" pitchFamily="2" charset="-79"/>
              <a:cs typeface="Alef" pitchFamily="2" charset="-79"/>
            </a:endParaRPr>
          </a:p>
          <a:p>
            <a:pPr algn="ctr" rtl="1"/>
            <a:r>
              <a:rPr lang="he-IL" sz="3200" dirty="0">
                <a:latin typeface="Alef" pitchFamily="2" charset="-79"/>
                <a:cs typeface="Alef" pitchFamily="2" charset="-79"/>
              </a:rPr>
              <a:t>02 בפברואר 2022</a:t>
            </a:r>
          </a:p>
          <a:p>
            <a:pPr algn="ctr" rtl="1"/>
            <a:r>
              <a:rPr lang="he-IL" sz="3200" dirty="0">
                <a:latin typeface="Alef" pitchFamily="2" charset="-79"/>
                <a:cs typeface="Alef" pitchFamily="2" charset="-79"/>
              </a:rPr>
              <a:t>א' באדר א' תשפ"ב</a:t>
            </a:r>
            <a:endParaRPr lang="he-IL" sz="2800" dirty="0">
              <a:latin typeface="Alef" pitchFamily="2" charset="-79"/>
              <a:cs typeface="Alef" pitchFamily="2" charset="-79"/>
            </a:endParaRPr>
          </a:p>
          <a:p>
            <a:pPr algn="ctr" rtl="1"/>
            <a:r>
              <a:rPr lang="he-IL" sz="3200" dirty="0">
                <a:latin typeface="Alef" pitchFamily="2" charset="-79"/>
                <a:cs typeface="Alef" pitchFamily="2" charset="-79"/>
              </a:rPr>
              <a:t>מחלקת תפעול ורכש | מחלקת מפעלים וארגון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5E9F509-C46F-4227-BA82-74D7DD5C4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996" y="2487788"/>
            <a:ext cx="1482008" cy="221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71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450143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לו"ז לוגיסטי יומי – פק"ל כיס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A10CC1B-3F99-4744-BFBB-62865E9BA75F}"/>
              </a:ext>
            </a:extLst>
          </p:cNvPr>
          <p:cNvSpPr txBox="1"/>
          <p:nvPr/>
        </p:nvSpPr>
        <p:spPr>
          <a:xfrm>
            <a:off x="386442" y="775546"/>
            <a:ext cx="8371115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indent="-137160" algn="r" rtl="1" fontAlgn="auto">
              <a:spcAft>
                <a:spcPts val="0"/>
              </a:spcAft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320040" indent="-4572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לו"ז יומי לכל אחד מימי הטיול אשר מוכן מראש, הכולל את כל הפעילות הלוגיסטית ומשמעויות</a:t>
            </a:r>
          </a:p>
          <a:p>
            <a:pPr marL="320040" indent="-4572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כלי עזר למנהלן לשלוט ולהכיל את ריבוי המשימות.</a:t>
            </a:r>
          </a:p>
          <a:p>
            <a:pPr marL="320040" indent="-4572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מונע תקלות. </a:t>
            </a:r>
          </a:p>
          <a:p>
            <a:pPr indent="-137160" algn="r" rtl="1" fontAlgn="auto">
              <a:spcAft>
                <a:spcPts val="0"/>
              </a:spcAft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  <a:hlinkClick r:id="rId3" action="ppaction://hlinkfile"/>
            </a:endParaRPr>
          </a:p>
          <a:p>
            <a:pPr indent="-137160" algn="r" rtl="1" fontAlgn="auto">
              <a:spcAft>
                <a:spcPts val="0"/>
              </a:spcAft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  <a:hlinkClick r:id="rId3" action="ppaction://hlinkfile"/>
              </a:rPr>
              <a:t>לו"ז לוגיסטי אמור להכיל את הנושאים הבאים:</a:t>
            </a: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indent="-137160" algn="r" rtl="1" fontAlgn="auto">
              <a:spcAft>
                <a:spcPts val="0"/>
              </a:spcAft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הקמה ופרוק חניונים, אוטובוסים, משאיות ,           שאיבות שירותים, פינוי אשפה, בדיקת בנזין בגנרטורים, בדיקת מכלי מים, עצים לבישול, הטענת קשר ועוד.....</a:t>
            </a:r>
            <a:endParaRPr lang="he-IL" alt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76512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9033" y="49557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ניהול הטיול והחניונים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A10CC1B-3F99-4744-BFBB-62865E9BA75F}"/>
              </a:ext>
            </a:extLst>
          </p:cNvPr>
          <p:cNvSpPr txBox="1"/>
          <p:nvPr/>
        </p:nvSpPr>
        <p:spPr>
          <a:xfrm>
            <a:off x="386442" y="1080346"/>
            <a:ext cx="8371115" cy="6124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על כל מנהלן להכין טבלת לו"ז לוגיסטית- טבלת שליטה/ טבלת עבודה.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על כל מנהלן לייצר לעצמו- מפה אזורית, שרטוט של כל חניון+ פריסה בשטח.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טבלאות לספקים- היסעים, אנשי קשר...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מיקום בשטח- גנרטורים, מים, לינה, שירותים, גונדולות- בתיאום עם הנהגות אחרות גם כן.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גידור אזורי- אל מול כביש, כניסה דרך ש"ג וכד'...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ניהול סיכונים לחניון </a:t>
            </a:r>
          </a:p>
          <a:p>
            <a:pPr algn="r" rtl="1"/>
            <a:endParaRPr lang="he-IL" altLang="he-IL" sz="2800" u="sng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 rtl="1"/>
            <a:r>
              <a:rPr lang="he-IL" altLang="he-IL" sz="2800" u="sng" dirty="0">
                <a:latin typeface="Alef" panose="00000500000000000000" pitchFamily="2" charset="-79"/>
                <a:cs typeface="Alef" panose="00000500000000000000" pitchFamily="2" charset="-79"/>
              </a:rPr>
              <a:t>מפות חניונים- </a:t>
            </a: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שליחה אלינו לטובת יצירת מפת חניון קבועה לשנים הבאות, וכן לטובת יצירת שת"פ לוגיסטי בניהול החניונים ברמת התנועה.</a:t>
            </a:r>
          </a:p>
          <a:p>
            <a:pPr algn="r" rtl="1"/>
            <a:endParaRPr lang="en-US" alt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50686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pic>
        <p:nvPicPr>
          <p:cNvPr id="7" name="תמונה 1">
            <a:extLst>
              <a:ext uri="{FF2B5EF4-FFF2-40B4-BE49-F238E27FC236}">
                <a16:creationId xmlns:a16="http://schemas.microsoft.com/office/drawing/2014/main" id="{D80D60F9-B4D9-40A1-8860-A337CF32F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281" y="-87087"/>
            <a:ext cx="9634538" cy="70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085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9033" y="49557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ניהול צוות חניון | צעיר ובוגר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A10CC1B-3F99-4744-BFBB-62865E9BA75F}"/>
              </a:ext>
            </a:extLst>
          </p:cNvPr>
          <p:cNvSpPr txBox="1"/>
          <p:nvPr/>
        </p:nvSpPr>
        <p:spPr>
          <a:xfrm>
            <a:off x="386442" y="1080346"/>
            <a:ext cx="8371115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משימת ניהול צוות החניון נדרשת לביצוע במקביל לעיסוק בתפעול המערך הלוגיסטי של הטיול כלפי פנים-חוץ.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בטיולים נודדים – נדרשת הקמה מחדש של כל חניון.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בטיולי כוכב – נדרש לנהל ולהכשיר את החניון לקראת הבאים בתור.</a:t>
            </a:r>
          </a:p>
          <a:p>
            <a:pPr algn="r" rtl="1"/>
            <a:endParaRPr lang="he-IL" altLang="he-IL" sz="24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 rtl="1"/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משימה זו, חייבת לכלול בתוכה אלמנטים חינוכיים-ניהוליים בנוסף לאלמנטים הביצועיים – תפעולים: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התייחסות </a:t>
            </a:r>
            <a:r>
              <a:rPr lang="he-IL" altLang="he-IL" sz="2400" b="1" dirty="0">
                <a:latin typeface="Alef" panose="00000500000000000000" pitchFamily="2" charset="-79"/>
                <a:cs typeface="Alef" panose="00000500000000000000" pitchFamily="2" charset="-79"/>
              </a:rPr>
              <a:t>אנושית</a:t>
            </a: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 לצוות החניון הצעיר והבוגר.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ניהול המשימות תוך שמירה על צרכי צוות החניון, והבנת האתגרים הצפויים לקראת ניהול החניון עם החניכים/</a:t>
            </a:r>
            <a:r>
              <a:rPr lang="he-IL" altLang="he-IL" sz="2400" dirty="0" err="1">
                <a:latin typeface="Alef" panose="00000500000000000000" pitchFamily="2" charset="-79"/>
                <a:cs typeface="Alef" panose="00000500000000000000" pitchFamily="2" charset="-79"/>
              </a:rPr>
              <a:t>ות</a:t>
            </a: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הכנת הצוות לקליטה ומתן מענה לחניכים/</a:t>
            </a:r>
            <a:r>
              <a:rPr lang="he-IL" altLang="he-IL" sz="2400" dirty="0" err="1">
                <a:latin typeface="Alef" panose="00000500000000000000" pitchFamily="2" charset="-79"/>
                <a:cs typeface="Alef" panose="00000500000000000000" pitchFamily="2" charset="-79"/>
              </a:rPr>
              <a:t>ות</a:t>
            </a: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 וצוותי ההדרכה – תדריך מסודר, חלוקת משימות ברורה, הגדרת </a:t>
            </a:r>
            <a:r>
              <a:rPr lang="he-IL" altLang="he-IL" sz="2400">
                <a:latin typeface="Alef" panose="00000500000000000000" pitchFamily="2" charset="-79"/>
                <a:cs typeface="Alef" panose="00000500000000000000" pitchFamily="2" charset="-79"/>
              </a:rPr>
              <a:t>זמני מנוחה.</a:t>
            </a:r>
            <a:endParaRPr lang="he-IL" altLang="he-IL" sz="24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 rtl="1"/>
            <a:endParaRPr lang="he-IL" altLang="he-IL" sz="24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2276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9033" y="49557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מרחב בטוח בחניון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A10CC1B-3F99-4744-BFBB-62865E9BA75F}"/>
              </a:ext>
            </a:extLst>
          </p:cNvPr>
          <p:cNvSpPr txBox="1"/>
          <p:nvPr/>
        </p:nvSpPr>
        <p:spPr>
          <a:xfrm>
            <a:off x="386442" y="1080346"/>
            <a:ext cx="8371115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מיקום מתחם הבוגרים/</a:t>
            </a:r>
            <a:r>
              <a:rPr lang="he-IL" altLang="he-IL" sz="2400" dirty="0" err="1">
                <a:latin typeface="Alef" panose="00000500000000000000" pitchFamily="2" charset="-79"/>
                <a:cs typeface="Alef" panose="00000500000000000000" pitchFamily="2" charset="-79"/>
              </a:rPr>
              <a:t>ות</a:t>
            </a: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 –בנקודה שמאפשרת שליטה.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תאורה בחניון – מספקת בטחון לילדים/</a:t>
            </a:r>
            <a:r>
              <a:rPr lang="he-IL" altLang="he-IL" sz="2400" dirty="0" err="1">
                <a:latin typeface="Alef" panose="00000500000000000000" pitchFamily="2" charset="-79"/>
                <a:cs typeface="Alef" panose="00000500000000000000" pitchFamily="2" charset="-79"/>
              </a:rPr>
              <a:t>ות</a:t>
            </a: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 להתמצאות בערב, ובדגש על הלילה וההגעה לנקודות משמעותיות (שירותים, מיקום בוגרים/</a:t>
            </a:r>
            <a:r>
              <a:rPr lang="he-IL" altLang="he-IL" sz="2400" dirty="0" err="1">
                <a:latin typeface="Alef" panose="00000500000000000000" pitchFamily="2" charset="-79"/>
                <a:cs typeface="Alef" panose="00000500000000000000" pitchFamily="2" charset="-79"/>
              </a:rPr>
              <a:t>ות</a:t>
            </a: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).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תאורת שירותים – הגברת תחושת הבטחון בנקודה שבהגדרתה היא פרטית.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תאורה היקפית – מונעת נקודות שחורות ללא שליטה.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פטרול חינוכי בלילה.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הפרדת לינה בין המינים.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פינת עישון מוגדרת (לבוגרים/</a:t>
            </a:r>
            <a:r>
              <a:rPr lang="he-IL" altLang="he-IL" sz="2400" dirty="0" err="1">
                <a:latin typeface="Alef" panose="00000500000000000000" pitchFamily="2" charset="-79"/>
                <a:cs typeface="Alef" panose="00000500000000000000" pitchFamily="2" charset="-79"/>
              </a:rPr>
              <a:t>ות</a:t>
            </a: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).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שילוט והכוונה.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גבולות גזרה ברורים.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מיקום השבטים בחניון – חשיבה על הצמדות ושכנות (לא רק צורך לוגיסטי).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endParaRPr lang="en-US" altLang="he-IL" sz="24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13062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3779" y="57997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טיולי שכבה ז'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D5DE72B-9087-48AC-B524-B6923722A12F}"/>
              </a:ext>
            </a:extLst>
          </p:cNvPr>
          <p:cNvSpPr txBox="1"/>
          <p:nvPr/>
        </p:nvSpPr>
        <p:spPr>
          <a:xfrm>
            <a:off x="0" y="1256773"/>
            <a:ext cx="8737950" cy="55092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fontAlgn="auto">
              <a:spcAft>
                <a:spcPts val="0"/>
              </a:spcAft>
              <a:defRPr/>
            </a:pPr>
            <a:r>
              <a:rPr lang="he-IL" sz="2000" b="1" u="sng" dirty="0">
                <a:latin typeface="Alef" panose="00000500000000000000" pitchFamily="2" charset="-79"/>
                <a:cs typeface="Alef" panose="00000500000000000000" pitchFamily="2" charset="-79"/>
              </a:rPr>
              <a:t>אופי הטיול:</a:t>
            </a: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טיול כוכב- 16 טורים (כולל דרום ח')</a:t>
            </a: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טיולים בני 3 ימים 2 לילות.</a:t>
            </a: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אזור: חרובית, פארק הירדן, גליל מערבי -פארק גורן, גלבוע- שער הזהב.</a:t>
            </a: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הקמת חניון מרכזי- בסיס (כוכב). </a:t>
            </a:r>
          </a:p>
          <a:p>
            <a:pPr algn="r" rtl="1" fontAlgn="auto">
              <a:spcAft>
                <a:spcPts val="0"/>
              </a:spcAft>
              <a:defRPr/>
            </a:pPr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 rtl="1" fontAlgn="auto">
              <a:spcAft>
                <a:spcPts val="0"/>
              </a:spcAft>
              <a:defRPr/>
            </a:pPr>
            <a:r>
              <a:rPr lang="he-IL" sz="2000" b="1" u="sng" dirty="0">
                <a:latin typeface="Alef" panose="00000500000000000000" pitchFamily="2" charset="-79"/>
                <a:cs typeface="Alef" panose="00000500000000000000" pitchFamily="2" charset="-79"/>
              </a:rPr>
              <a:t>דגשים:</a:t>
            </a: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תכנון החניון מבעוד מועד (מיקום מים, שירותים, שטחי לינה, שטחי בישול, תיאום עם קבוצות נוספות....)</a:t>
            </a: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ניהול החניון של היום - עד קבלת חניכים,</a:t>
            </a: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מסיום קליטת חניכים- הכנה ליום הבא (24 שעות קדימה).</a:t>
            </a: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קביעת לו"ז לוגיסטי יומי מסודר (צ'ק ליסט חניון).</a:t>
            </a: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חשיבות לתזמון אוטובוסים-הקפצות למסלולים.</a:t>
            </a:r>
            <a:br>
              <a:rPr lang="he-IL" altLang="he-IL" sz="2000" dirty="0">
                <a:effectLst>
                  <a:reflection blurRad="6350" stA="55000" endA="300" endPos="45500" dir="5400000" sy="-100000" algn="bl" rotWithShape="0"/>
                </a:effectLst>
                <a:latin typeface="Alef" panose="00000500000000000000" pitchFamily="2" charset="-79"/>
                <a:cs typeface="Alef" panose="00000500000000000000" pitchFamily="2" charset="-79"/>
              </a:rPr>
            </a:br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34290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he-IL" sz="24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he-IL" sz="24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34290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he-IL" sz="24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39991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450143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טיולי שכבה ח'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D5DE72B-9087-48AC-B524-B6923722A12F}"/>
              </a:ext>
            </a:extLst>
          </p:cNvPr>
          <p:cNvSpPr txBox="1"/>
          <p:nvPr/>
        </p:nvSpPr>
        <p:spPr>
          <a:xfrm>
            <a:off x="111760" y="742530"/>
            <a:ext cx="8737950" cy="58785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fontAlgn="auto">
              <a:spcAft>
                <a:spcPts val="0"/>
              </a:spcAft>
              <a:defRPr/>
            </a:pPr>
            <a:r>
              <a:rPr lang="he-IL" sz="2000" b="1" u="sng" dirty="0">
                <a:latin typeface="Alef" panose="00000500000000000000" pitchFamily="2" charset="-79"/>
                <a:cs typeface="Alef" panose="00000500000000000000" pitchFamily="2" charset="-79"/>
              </a:rPr>
              <a:t>אופי הטיול: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סה"כ 15 טורים:</a:t>
            </a:r>
          </a:p>
          <a:p>
            <a:pPr marL="800100" lvl="1" indent="-342900" algn="r" rtl="1">
              <a:buFont typeface="Wingdings" panose="05000000000000000000" pitchFamily="2" charset="2"/>
              <a:buChar char="§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חלקם ים אל ים קלאסי – כזיב נריה עד לכנרת (חוממה, א-טינה, קדרים)- חניונים תנועתיים.</a:t>
            </a:r>
          </a:p>
          <a:p>
            <a:pPr marL="800100" lvl="1" indent="-342900" algn="r" rtl="1">
              <a:buFont typeface="Wingdings" panose="05000000000000000000" pitchFamily="2" charset="2"/>
              <a:buChar char="§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חלקם שביל הגולן (דליות, נטור, גבעת יואב).</a:t>
            </a:r>
          </a:p>
          <a:p>
            <a:pPr marL="800100" lvl="1" indent="-342900" algn="r" rtl="1">
              <a:buFont typeface="Wingdings" panose="05000000000000000000" pitchFamily="2" charset="2"/>
              <a:buChar char="§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חלקם גליל עליון (יער ברעם, באר הוזים ויער לימונים).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טיול נודד.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חניונים תנועתיים לכל אזור.</a:t>
            </a:r>
          </a:p>
          <a:p>
            <a:pPr algn="r" rtl="1" fontAlgn="auto">
              <a:spcAft>
                <a:spcPts val="0"/>
              </a:spcAft>
              <a:defRPr/>
            </a:pPr>
            <a:endParaRPr lang="he-IL" sz="16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 rtl="1" fontAlgn="auto">
              <a:spcAft>
                <a:spcPts val="0"/>
              </a:spcAft>
              <a:defRPr/>
            </a:pPr>
            <a:r>
              <a:rPr lang="he-IL" sz="2000" b="1" u="sng" dirty="0">
                <a:latin typeface="Alef" panose="00000500000000000000" pitchFamily="2" charset="-79"/>
                <a:cs typeface="Alef" panose="00000500000000000000" pitchFamily="2" charset="-79"/>
              </a:rPr>
              <a:t>דגשים: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חלוקת לו"ז יומי – </a:t>
            </a:r>
          </a:p>
          <a:p>
            <a:pPr marL="800100" lvl="1" indent="-342900" algn="r" rtl="1">
              <a:buFont typeface="Wingdings" panose="05000000000000000000" pitchFamily="2" charset="2"/>
              <a:buChar char="§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עד קבלת החניכים – ביחס ליום הנוכחי</a:t>
            </a:r>
          </a:p>
          <a:p>
            <a:pPr marL="800100" lvl="1" indent="-342900" algn="r" rtl="1">
              <a:buFont typeface="Wingdings" panose="05000000000000000000" pitchFamily="2" charset="2"/>
              <a:buChar char="§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מקבלת החניכים – ביחס ליום הבא (24 שעות קדימה)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קביעת לו"ז לוגיסטי יומי מסודר (צ'ק ליסט חניון).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ניהול זמני העברות ציוד (גונדולות).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ניהול העברת כ"א לוגיסטי בין החניונים.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טיולי שביל גולן- בישול על חצאי חביות.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פינוי אשפה.</a:t>
            </a:r>
          </a:p>
          <a:p>
            <a:pPr marL="34290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74600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450143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טיולי שכבה ט'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D5DE72B-9087-48AC-B524-B6923722A12F}"/>
              </a:ext>
            </a:extLst>
          </p:cNvPr>
          <p:cNvSpPr txBox="1"/>
          <p:nvPr/>
        </p:nvSpPr>
        <p:spPr>
          <a:xfrm>
            <a:off x="0" y="1341970"/>
            <a:ext cx="8737950" cy="46474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fontAlgn="auto">
              <a:spcAft>
                <a:spcPts val="0"/>
              </a:spcAft>
              <a:defRPr/>
            </a:pPr>
            <a:r>
              <a:rPr lang="he-IL" sz="2000" b="1" u="sng" dirty="0">
                <a:latin typeface="Alef" panose="00000500000000000000" pitchFamily="2" charset="-79"/>
                <a:cs typeface="Alef" panose="00000500000000000000" pitchFamily="2" charset="-79"/>
              </a:rPr>
              <a:t>אופי הטיול:</a:t>
            </a: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טיולי "אחוות" שכבת גיל כיתות ט'.</a:t>
            </a: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פתיחת 2-3 חניונים במקביל.</a:t>
            </a: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אזורי טיול – רמות מנשה, מבואות ירושלים, יער בן שמן.</a:t>
            </a: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מעבר חניכים מחניון לחניון ע"י ניווטים.</a:t>
            </a:r>
          </a:p>
          <a:p>
            <a:pPr algn="r" rtl="1" fontAlgn="auto">
              <a:spcAft>
                <a:spcPts val="0"/>
              </a:spcAft>
              <a:defRPr/>
            </a:pPr>
            <a:endParaRPr lang="he-IL" sz="16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 rtl="1" fontAlgn="auto">
              <a:spcAft>
                <a:spcPts val="0"/>
              </a:spcAft>
              <a:defRPr/>
            </a:pPr>
            <a:r>
              <a:rPr lang="he-IL" sz="2000" b="1" u="sng" dirty="0">
                <a:latin typeface="Alef" panose="00000500000000000000" pitchFamily="2" charset="-79"/>
                <a:cs typeface="Alef" panose="00000500000000000000" pitchFamily="2" charset="-79"/>
              </a:rPr>
              <a:t>דגשים: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ניהול 2-3 חניונים במקביל.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ניהול החניונים של היום- עד קבלת חניכים,</a:t>
            </a:r>
            <a:b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</a:b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מסיום קליטת חניכים- הכנה ליום הבא (24 שעות קדימה).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קביעת לו"ז לוגיסטי יומי מסודר (צ'ק ליסט חניון).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שליטה בכ"א שמפוזר במס' מוקדים- תכנון מקדים, לו"ז לכל חניון וחלוקת תפקידים ברורה.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הפרדת פסולת.</a:t>
            </a:r>
          </a:p>
          <a:p>
            <a:pPr marL="34290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96330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44CBF549-78FF-41CA-A857-76E677AA0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41" y="601512"/>
            <a:ext cx="8320669" cy="58169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9pPr>
          </a:lstStyle>
          <a:p>
            <a:pPr marL="0" indent="0" algn="r" rtl="1" eaLnBrk="1" hangingPunct="1">
              <a:defRPr/>
            </a:pPr>
            <a:r>
              <a:rPr lang="he-IL" altLang="he-IL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הפרדת פסולת:</a:t>
            </a:r>
          </a:p>
          <a:p>
            <a:pPr marL="571500" indent="-571500" algn="r" rtl="1" eaLnBrk="1" hangingPunct="1">
              <a:buFont typeface="Wingdings" panose="05000000000000000000" pitchFamily="2" charset="2"/>
              <a:buChar char="ü"/>
              <a:defRPr/>
            </a:pPr>
            <a:endParaRPr lang="he-IL" altLang="he-IL" sz="36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buFont typeface="Wingdings" panose="05000000000000000000" pitchFamily="2" charset="2"/>
              <a:buChar char="ü"/>
              <a:defRPr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לאחר פיילוט ראשוני בטיולי חנוכה, נמשיך ונרחיב את הפיילוט התנועתי גם במהלך טיולי ט' ונבצע ביחד עם החניכים/</a:t>
            </a:r>
            <a:r>
              <a:rPr lang="he-IL" alt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ות</a:t>
            </a: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הפרדת פסולת במסלולים ובחניונים.</a:t>
            </a:r>
          </a:p>
          <a:p>
            <a:pPr marL="0" indent="0" algn="r" rtl="1" eaLnBrk="1" hangingPunct="1">
              <a:defRPr/>
            </a:pPr>
            <a:endParaRPr lang="he-IL" alt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buFont typeface="Wingdings" panose="05000000000000000000" pitchFamily="2" charset="2"/>
              <a:buChar char="ü"/>
              <a:defRPr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לכל סוג פסולת יש את המתחם שלו:</a:t>
            </a:r>
          </a:p>
          <a:p>
            <a:pPr marL="571500" indent="-571500" algn="r" rtl="1" eaLnBrk="1" hangingPunct="1">
              <a:buFont typeface="Arial" panose="020B0604020202020204" pitchFamily="34" charset="0"/>
              <a:buChar char="•"/>
              <a:defRPr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פסולת רגילה – </a:t>
            </a:r>
            <a:r>
              <a:rPr lang="he-IL" altLang="he-IL" sz="2800" b="1" dirty="0">
                <a:solidFill>
                  <a:srgbClr val="00B05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צפרדע</a:t>
            </a: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– כל מה שלא ניתן למחזר הפעם.</a:t>
            </a:r>
          </a:p>
          <a:p>
            <a:pPr marL="571500" indent="-571500" algn="r" rtl="1" eaLnBrk="1" hangingPunct="1">
              <a:buFont typeface="Arial" panose="020B0604020202020204" pitchFamily="34" charset="0"/>
              <a:buChar char="•"/>
              <a:defRPr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אריזות – </a:t>
            </a:r>
            <a:r>
              <a:rPr lang="he-IL" altLang="he-IL" sz="2800" b="1" dirty="0">
                <a:solidFill>
                  <a:schemeClr val="accent6">
                    <a:lumMod val="75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פח כתום </a:t>
            </a: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– מתחם שמשוניות כתום ושקיות כתומות.</a:t>
            </a:r>
          </a:p>
          <a:p>
            <a:pPr marL="571500" indent="-571500" algn="r" rtl="1" eaLnBrk="1" hangingPunct="1">
              <a:buFont typeface="Arial" panose="020B0604020202020204" pitchFamily="34" charset="0"/>
              <a:buChar char="•"/>
              <a:defRPr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נייר/קרטון – </a:t>
            </a:r>
            <a:r>
              <a:rPr lang="he-IL" altLang="he-IL" sz="2800" b="1" dirty="0">
                <a:solidFill>
                  <a:schemeClr val="tx2">
                    <a:lumMod val="75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פח כחול </a:t>
            </a: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– מתחם שמשוניות כחול</a:t>
            </a:r>
          </a:p>
          <a:p>
            <a:pPr marL="0" indent="0" algn="r" rtl="1" eaLnBrk="1" hangingPunct="1">
              <a:defRPr/>
            </a:pPr>
            <a:r>
              <a:rPr lang="he-IL" altLang="he-IL" sz="1600" dirty="0">
                <a:latin typeface="Alef" panose="00000500000000000000" pitchFamily="2" charset="-79"/>
                <a:cs typeface="Alef" panose="00000500000000000000" pitchFamily="2" charset="-79"/>
              </a:rPr>
              <a:t>		* קיימת התכנות שבחלק מהחניונים לא תהיה הפרדה של פח כחול.</a:t>
            </a:r>
          </a:p>
        </p:txBody>
      </p:sp>
    </p:spTree>
    <p:extLst>
      <p:ext uri="{BB962C8B-B14F-4D97-AF65-F5344CB8AC3E}">
        <p14:creationId xmlns:p14="http://schemas.microsoft.com/office/powerpoint/2010/main" val="2400004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9D1B018C-DB50-4719-848E-E76505ACD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92100"/>
            <a:ext cx="8228013" cy="44211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9pPr>
          </a:lstStyle>
          <a:p>
            <a:pPr marL="0" indent="0" algn="r" rtl="1" eaLnBrk="1" hangingPunct="1">
              <a:defRPr/>
            </a:pPr>
            <a:r>
              <a:rPr lang="he-IL" altLang="he-IL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הפרדת פסולת: איסוף ומערומים</a:t>
            </a:r>
          </a:p>
          <a:p>
            <a:pPr marL="0" indent="0" algn="r" rtl="1" eaLnBrk="1" hangingPunct="1">
              <a:defRPr/>
            </a:pPr>
            <a:endParaRPr lang="he-IL" altLang="he-IL" sz="36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אריזות (פח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כתום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) – איסוף בשקית ייעודית </a:t>
            </a:r>
            <a:r>
              <a:rPr lang="en-US" sz="2800" dirty="0">
                <a:latin typeface="Alef" panose="00000500000000000000" pitchFamily="2" charset="-79"/>
                <a:cs typeface="Alef" panose="00000500000000000000" pitchFamily="2" charset="-79"/>
                <a:sym typeface="Wingdings" panose="05000000000000000000" pitchFamily="2" charset="2"/>
              </a:rPr>
              <a:t>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הנחת השקית בתוך באלה </a:t>
            </a:r>
            <a:r>
              <a:rPr lang="en-US" sz="2800" dirty="0">
                <a:latin typeface="Alef" panose="00000500000000000000" pitchFamily="2" charset="-79"/>
                <a:cs typeface="Alef" panose="00000500000000000000" pitchFamily="2" charset="-79"/>
                <a:sym typeface="Wingdings" panose="05000000000000000000" pitchFamily="2" charset="2"/>
              </a:rPr>
              <a:t>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במתחם הכתום (ר"מ).</a:t>
            </a:r>
            <a:endParaRPr lang="en-US" sz="2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נייר/קרטון (פח </a:t>
            </a:r>
            <a:r>
              <a:rPr lang="he-IL" sz="2800" b="1" dirty="0">
                <a:solidFill>
                  <a:schemeClr val="tx2">
                    <a:lumMod val="75000"/>
                  </a:schemeClr>
                </a:solidFill>
                <a:latin typeface="Alef" panose="00000500000000000000" pitchFamily="2" charset="-79"/>
                <a:cs typeface="Alef" panose="00000500000000000000" pitchFamily="2" charset="-79"/>
              </a:rPr>
              <a:t>כחול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) – יצירת מערום ע"י קשירה בחבל </a:t>
            </a:r>
            <a:r>
              <a:rPr lang="en-US" sz="2800" dirty="0">
                <a:latin typeface="Alef" panose="00000500000000000000" pitchFamily="2" charset="-79"/>
                <a:cs typeface="Alef" panose="00000500000000000000" pitchFamily="2" charset="-79"/>
                <a:sym typeface="Wingdings" panose="05000000000000000000" pitchFamily="2" charset="2"/>
              </a:rPr>
              <a:t>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הנחת </a:t>
            </a: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המערום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בתוך באלה </a:t>
            </a:r>
            <a:r>
              <a:rPr lang="en-US" sz="2800" dirty="0">
                <a:latin typeface="Alef" panose="00000500000000000000" pitchFamily="2" charset="-79"/>
                <a:cs typeface="Alef" panose="00000500000000000000" pitchFamily="2" charset="-79"/>
                <a:sym typeface="Wingdings" panose="05000000000000000000" pitchFamily="2" charset="2"/>
              </a:rPr>
              <a:t>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במתחם הכחול (ר"מ).</a:t>
            </a:r>
            <a:endParaRPr lang="en-US" sz="28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pic>
        <p:nvPicPr>
          <p:cNvPr id="6" name="תמונה 4">
            <a:extLst>
              <a:ext uri="{FF2B5EF4-FFF2-40B4-BE49-F238E27FC236}">
                <a16:creationId xmlns:a16="http://schemas.microsoft.com/office/drawing/2014/main" id="{17340802-5319-4871-97F8-3C8394975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05427"/>
            <a:ext cx="4967784" cy="234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840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3779" y="872359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מטרות ההכשרה:</a:t>
            </a:r>
          </a:p>
        </p:txBody>
      </p:sp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8FD7B5DD-CAD0-48FE-9D14-7CD080FD6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9565299"/>
              </p:ext>
            </p:extLst>
          </p:nvPr>
        </p:nvGraphicFramePr>
        <p:xfrm>
          <a:off x="1524000" y="17627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6361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928C7A78-2FE0-4D35-9966-CEAD88EB7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563" y="728034"/>
            <a:ext cx="8228013" cy="12620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9pPr>
          </a:lstStyle>
          <a:p>
            <a:pPr marL="0" indent="0" algn="r" rtl="1" eaLnBrk="1" hangingPunct="1">
              <a:defRPr/>
            </a:pPr>
            <a:r>
              <a:rPr lang="he-IL" altLang="he-IL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הפרדת פסולת: מה נכנס לאן?</a:t>
            </a:r>
          </a:p>
          <a:p>
            <a:pPr marL="0" indent="0" algn="r" rtl="1" eaLnBrk="1" hangingPunct="1">
              <a:defRPr/>
            </a:pPr>
            <a:endParaRPr lang="he-IL" altLang="he-IL" sz="36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pic>
        <p:nvPicPr>
          <p:cNvPr id="8" name="תמונה 2">
            <a:extLst>
              <a:ext uri="{FF2B5EF4-FFF2-40B4-BE49-F238E27FC236}">
                <a16:creationId xmlns:a16="http://schemas.microsoft.com/office/drawing/2014/main" id="{A2D27D76-C31D-4142-94E8-CCD2A02F8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1765300"/>
            <a:ext cx="33401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תמונה 5">
            <a:extLst>
              <a:ext uri="{FF2B5EF4-FFF2-40B4-BE49-F238E27FC236}">
                <a16:creationId xmlns:a16="http://schemas.microsoft.com/office/drawing/2014/main" id="{20288A9C-AE49-44B6-91D7-A215AFC4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65300"/>
            <a:ext cx="332105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997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776190DD-C540-4A0F-B0CF-DEE5AB900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92100"/>
            <a:ext cx="8228013" cy="579389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9pPr>
          </a:lstStyle>
          <a:p>
            <a:pPr marL="0" indent="0" algn="r" rtl="1" eaLnBrk="1" hangingPunct="1">
              <a:defRPr/>
            </a:pPr>
            <a:br>
              <a:rPr lang="en-US" altLang="he-IL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</a:br>
            <a:r>
              <a:rPr lang="he-IL" altLang="he-IL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הפרדת פסולת: הערך בהפרדה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חינוכית - </a:t>
            </a:r>
            <a:r>
              <a:rPr lang="he-IL" sz="2800" b="1" dirty="0">
                <a:latin typeface="Alef" panose="00000500000000000000" pitchFamily="2" charset="-79"/>
                <a:cs typeface="Alef" panose="00000500000000000000" pitchFamily="2" charset="-79"/>
              </a:rPr>
              <a:t>פעולה פשוטה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שיכולה לעורר </a:t>
            </a:r>
            <a:r>
              <a:rPr lang="he-IL" sz="2800" b="1" dirty="0">
                <a:latin typeface="Alef" panose="00000500000000000000" pitchFamily="2" charset="-79"/>
                <a:cs typeface="Alef" panose="00000500000000000000" pitchFamily="2" charset="-79"/>
              </a:rPr>
              <a:t>תחושת הצלחה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בקרב הנושא ולתפוס תאוצה בהיבט התנועתי.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תדמיתית - במידה ולא נפריד את הפסולת כמו שצריך, הרשות המקומית שאיתה נעבוד עשויה לקבל קנס על חשבוננו ולא תרצה לעבוד איתנו בשנים הבאות.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לוגיסטית – הפינוי אינו על חשבוננו ויכול לחסוך כסף, משאבים וטביעת רגל תנועתית.</a:t>
            </a:r>
            <a:endParaRPr lang="en-US" sz="28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4819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231BB7E7-16B6-4150-B8C4-CD48AB18E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99" y="894556"/>
            <a:ext cx="8228013" cy="5068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9pPr>
          </a:lstStyle>
          <a:p>
            <a:pPr marL="0" indent="0" algn="r" rtl="1" eaLnBrk="1" hangingPunct="1">
              <a:defRPr/>
            </a:pPr>
            <a:r>
              <a:rPr lang="he-IL" altLang="he-IL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הפרדת פסולת: פעולות מקדימות</a:t>
            </a:r>
          </a:p>
          <a:p>
            <a:pPr marL="0" indent="0" algn="r" rtl="1" eaLnBrk="1" hangingPunct="1">
              <a:defRPr/>
            </a:pPr>
            <a:endParaRPr lang="he-IL" altLang="he-IL" sz="36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העברת יחידה חינוכית בשבטים על הפרדת הפסולת.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הכנת הציוד הנדרש לטובת הקמת המתחם.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היכרות עם העזרים אותם תקבלו לטובת הקמת המתחם וביצוע ההפרדה.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מינוי אחראי/ת מתחם הפרדה ופינוי בכל חניון (</a:t>
            </a: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ש"ש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/</a:t>
            </a: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שכב"גיסט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/</a:t>
            </a: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ית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0322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4AAA3717-55A1-471E-92F3-11193C61A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92100"/>
            <a:ext cx="8228013" cy="63293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9pPr>
          </a:lstStyle>
          <a:p>
            <a:pPr marL="0" indent="0" algn="r" rtl="1" eaLnBrk="1" hangingPunct="1">
              <a:defRPr/>
            </a:pPr>
            <a:r>
              <a:rPr lang="he-IL" altLang="he-IL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הפרדת פסולת: ציוד נדרש להקמת ותפעול מתחם</a:t>
            </a:r>
          </a:p>
          <a:p>
            <a:pPr marL="0" indent="0" algn="r" rtl="1" eaLnBrk="1" hangingPunct="1">
              <a:defRPr/>
            </a:pPr>
            <a:endParaRPr lang="he-IL" altLang="he-IL" sz="36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6 </a:t>
            </a: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בזנ"טים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גדולים – לפריסת </a:t>
            </a: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השימשוניות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המתחמות.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חבלים/אזיקונים – למתיחת </a:t>
            </a: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השימשוניות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המתחמות.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באלות – להנחת השקיות הכתומות / מארזי הנייר בתוכם (כדי שלא יעופו ויתפזרו).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4 מ' יוטה – לחציצה בין מתחמי הכתום והכחול.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חבלים – להידוק המערומים של מארזי הנייר והקרטון.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06054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86064B04-F64B-4250-9F8A-6DE7DDC4F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330" y="584994"/>
            <a:ext cx="6021387" cy="56880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9pPr>
          </a:lstStyle>
          <a:p>
            <a:pPr marL="0" indent="0" algn="r" rtl="1" eaLnBrk="1" hangingPunct="1">
              <a:defRPr/>
            </a:pPr>
            <a:r>
              <a:rPr lang="he-IL" altLang="he-IL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הפרדת פסולת: עזרים</a:t>
            </a:r>
          </a:p>
          <a:p>
            <a:pPr marL="0" indent="0" algn="r" rtl="1" eaLnBrk="1" hangingPunct="1">
              <a:defRPr/>
            </a:pPr>
            <a:endParaRPr lang="he-IL" altLang="he-IL" sz="36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6 </a:t>
            </a: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שימשוניות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ליצירת מתחם:</a:t>
            </a:r>
          </a:p>
          <a:p>
            <a:pPr marL="1028700" lvl="1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3 כתומות: 2 – 3.5</a:t>
            </a:r>
            <a:r>
              <a:rPr lang="en-US" dirty="0">
                <a:latin typeface="Alef" panose="00000500000000000000" pitchFamily="2" charset="-79"/>
                <a:cs typeface="Alef" panose="00000500000000000000" pitchFamily="2" charset="-79"/>
              </a:rPr>
              <a:t>X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1, 1 – 2</a:t>
            </a:r>
            <a:r>
              <a:rPr lang="en-US" dirty="0">
                <a:latin typeface="Alef" panose="00000500000000000000" pitchFamily="2" charset="-79"/>
                <a:cs typeface="Alef" panose="00000500000000000000" pitchFamily="2" charset="-79"/>
              </a:rPr>
              <a:t>X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1</a:t>
            </a:r>
          </a:p>
          <a:p>
            <a:pPr marL="1028700" lvl="1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3 כחולות: 2 – 3.5</a:t>
            </a:r>
            <a:r>
              <a:rPr lang="en-US" dirty="0">
                <a:latin typeface="Alef" panose="00000500000000000000" pitchFamily="2" charset="-79"/>
                <a:cs typeface="Alef" panose="00000500000000000000" pitchFamily="2" charset="-79"/>
              </a:rPr>
              <a:t>X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1, 1 – 2</a:t>
            </a:r>
            <a:r>
              <a:rPr lang="en-US" dirty="0">
                <a:latin typeface="Alef" panose="00000500000000000000" pitchFamily="2" charset="-79"/>
                <a:cs typeface="Alef" panose="00000500000000000000" pitchFamily="2" charset="-79"/>
              </a:rPr>
              <a:t>X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1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קאפות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הסבר ומעוררות </a:t>
            </a: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מוטיביציה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להפרדה שניתן לתלות ברחבי החניון</a:t>
            </a:r>
          </a:p>
        </p:txBody>
      </p:sp>
      <p:pic>
        <p:nvPicPr>
          <p:cNvPr id="7" name="תמונה 4">
            <a:extLst>
              <a:ext uri="{FF2B5EF4-FFF2-40B4-BE49-F238E27FC236}">
                <a16:creationId xmlns:a16="http://schemas.microsoft.com/office/drawing/2014/main" id="{0349D8AA-F032-4777-A8E0-02411BE56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63036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תמונה 9">
            <a:extLst>
              <a:ext uri="{FF2B5EF4-FFF2-40B4-BE49-F238E27FC236}">
                <a16:creationId xmlns:a16="http://schemas.microsoft.com/office/drawing/2014/main" id="{64251AC7-5751-4DAA-BC54-35F60EA0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2651"/>
            <a:ext cx="3763926" cy="185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733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F719C3CD-567E-4113-B7D7-F25C4F48B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46113"/>
            <a:ext cx="8228012" cy="58166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9pPr>
          </a:lstStyle>
          <a:p>
            <a:pPr marL="0" indent="0" algn="r" rtl="1" eaLnBrk="1" hangingPunct="1">
              <a:defRPr/>
            </a:pPr>
            <a:r>
              <a:rPr lang="he-IL" altLang="he-IL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הפרדת פסולת: עזרים</a:t>
            </a:r>
          </a:p>
          <a:p>
            <a:pPr marL="0" indent="0" algn="r" rtl="1" eaLnBrk="1" hangingPunct="1">
              <a:defRPr/>
            </a:pPr>
            <a:endParaRPr lang="he-IL" altLang="he-IL" sz="36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שקיות כתומות ייעודיות להפרדת אריזות.</a:t>
            </a:r>
          </a:p>
          <a:p>
            <a:pPr marL="1028700" lvl="1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70</a:t>
            </a:r>
            <a:r>
              <a:rPr lang="en-US" dirty="0">
                <a:latin typeface="Alef" panose="00000500000000000000" pitchFamily="2" charset="-79"/>
                <a:cs typeface="Alef" panose="00000500000000000000" pitchFamily="2" charset="-79"/>
              </a:rPr>
              <a:t>X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90</a:t>
            </a:r>
          </a:p>
          <a:p>
            <a:pPr marL="1028700" lvl="1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בעלות כיתוב המנחה מה ניתן לזרוק בהן.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דף הסבר לאחראי/ת חניון הכולל:</a:t>
            </a:r>
          </a:p>
          <a:p>
            <a:pPr marL="1028700" lvl="1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מה זורקים לאן</a:t>
            </a:r>
          </a:p>
          <a:p>
            <a:pPr marL="1028700" lvl="1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איך נראה מתחם</a:t>
            </a:r>
          </a:p>
          <a:p>
            <a:pPr marL="1028700" lvl="1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תדריך להפרדה</a:t>
            </a:r>
          </a:p>
          <a:p>
            <a:pPr marL="1028700" lvl="1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אנשי קשר רלוונטיים</a:t>
            </a:r>
          </a:p>
        </p:txBody>
      </p:sp>
      <p:pic>
        <p:nvPicPr>
          <p:cNvPr id="9" name="תמונה 2">
            <a:extLst>
              <a:ext uri="{FF2B5EF4-FFF2-40B4-BE49-F238E27FC236}">
                <a16:creationId xmlns:a16="http://schemas.microsoft.com/office/drawing/2014/main" id="{592B5879-C59C-444E-9B73-FAD5D83A7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756150"/>
            <a:ext cx="28336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תמונה 7">
            <a:extLst>
              <a:ext uri="{FF2B5EF4-FFF2-40B4-BE49-F238E27FC236}">
                <a16:creationId xmlns:a16="http://schemas.microsoft.com/office/drawing/2014/main" id="{562931F5-BC83-448B-BE73-8A82A799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897063"/>
            <a:ext cx="21955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678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511C62D3-D46E-42D8-B3C6-AFD9731D1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92100"/>
            <a:ext cx="8228013" cy="7025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9pPr>
          </a:lstStyle>
          <a:p>
            <a:pPr marL="0" indent="0" algn="r" rtl="1" eaLnBrk="1" hangingPunct="1">
              <a:defRPr/>
            </a:pPr>
            <a:r>
              <a:rPr lang="he-IL" altLang="he-IL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הפרדת פסולת: במהלך הטיול</a:t>
            </a:r>
          </a:p>
          <a:p>
            <a:pPr marL="0" indent="0" algn="r" rtl="1" eaLnBrk="1" hangingPunct="1">
              <a:defRPr/>
            </a:pPr>
            <a:endParaRPr lang="he-IL" altLang="he-IL" sz="36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מינוי אחראי/ת קיימות מכל אחווה.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הפרדת הפסולת חלק בלתי נפרד מתדריך הגעה לחניון.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וידוא שקיות כתומות לכל אחווה בעת יציאה למסלול וגליל שקיות עודף בכל מנהלה.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קשר רציף בקבוצת </a:t>
            </a: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הוואטסאפ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הייעודית שתפתח.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קשר רציף עם הרשות המקומית על פינויים.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תקשורת בחלופה בין הנהגות על המתחם והציוד.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7909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1EE92CF1-455D-4A07-AEDA-481812BF1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92100"/>
            <a:ext cx="8228013" cy="6361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9pPr>
          </a:lstStyle>
          <a:p>
            <a:pPr marL="0" indent="0" algn="r" rtl="1" eaLnBrk="1" hangingPunct="1">
              <a:defRPr/>
            </a:pPr>
            <a:r>
              <a:rPr lang="he-IL" altLang="he-IL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הפרדת פסולת: בסיום</a:t>
            </a:r>
          </a:p>
          <a:p>
            <a:pPr marL="0" indent="0" algn="r" rtl="1" eaLnBrk="1" hangingPunct="1">
              <a:defRPr/>
            </a:pPr>
            <a:endParaRPr lang="he-IL" altLang="he-IL" sz="36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הודעה למנהל/ת הטיול, איש/אשת הקשר מהרשות המקומית ורכז הקיימות התנועתי על הוצאת הפסולת המופרדת האחרונה.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קיפול המתחם והעזרים למחסן ההנהגה (בהנחה שזו ההנהגה האחרונה בחניון) – </a:t>
            </a: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הכל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חוזר, כלום לא נזרק!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1674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B6E0FFF6-94C2-407D-B76E-FE00EF258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01" y="894556"/>
            <a:ext cx="8228013" cy="5068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 (Hebrew)" charset="0"/>
              </a:defRPr>
            </a:lvl9pPr>
          </a:lstStyle>
          <a:p>
            <a:pPr marL="0" indent="0" algn="r" rtl="1" eaLnBrk="1" hangingPunct="1">
              <a:defRPr/>
            </a:pPr>
            <a:r>
              <a:rPr lang="he-IL" altLang="he-IL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הפרדת פסולת: פינויים</a:t>
            </a:r>
          </a:p>
          <a:p>
            <a:pPr marL="0" indent="0" algn="r" rtl="1" eaLnBrk="1" hangingPunct="1">
              <a:defRPr/>
            </a:pPr>
            <a:endParaRPr lang="he-IL" altLang="he-IL" sz="36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 algn="r" rtl="1" eaLnBrk="1" hangingPunct="1">
              <a:lnSpc>
                <a:spcPct val="150000"/>
              </a:lnSpc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2 אופציות לפינוי: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רשות מקומית נכנסת לחניון ומפנה מהמתחם שלנו.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הצבת פח מרכז בין כמה חניונים ופינוי של המנהלן/</a:t>
            </a: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ית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לאותו הפח.</a:t>
            </a: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571500" indent="-571500" algn="r" rtl="1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5597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3779" y="57997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שלבים בפתרון בעיות ותקלות ביצוע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D5DE72B-9087-48AC-B524-B6923722A12F}"/>
              </a:ext>
            </a:extLst>
          </p:cNvPr>
          <p:cNvSpPr txBox="1"/>
          <p:nvPr/>
        </p:nvSpPr>
        <p:spPr>
          <a:xfrm>
            <a:off x="0" y="1256773"/>
            <a:ext cx="8737950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14350" indent="-514350" algn="r" rtl="1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אפיון הבעיה/ תקלה/ </a:t>
            </a:r>
            <a:r>
              <a:rPr lang="he-IL" alt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בלת"מ</a:t>
            </a: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.</a:t>
            </a:r>
          </a:p>
          <a:p>
            <a:pPr marL="514350" indent="-514350" algn="r" rtl="1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הפקת משמעויות ישירות ועקיפות להמשך ניהול.</a:t>
            </a:r>
          </a:p>
          <a:p>
            <a:pPr marL="514350" indent="-514350" algn="r" rtl="1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התנהלות מול הספקים.</a:t>
            </a:r>
          </a:p>
          <a:p>
            <a:pPr marL="514350" indent="-514350" algn="r" rtl="1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עדכון המחלקה.</a:t>
            </a:r>
          </a:p>
          <a:p>
            <a:pPr marL="514350" indent="-514350" algn="r" rtl="1" fontAlgn="auto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he-IL" alt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פתרון</a:t>
            </a:r>
          </a:p>
          <a:p>
            <a:pPr algn="r" rtl="1" fontAlgn="auto">
              <a:spcAft>
                <a:spcPts val="0"/>
              </a:spcAft>
              <a:defRPr/>
            </a:pPr>
            <a:endParaRPr lang="he-IL" alt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altLang="he-IL" sz="2800" b="1" dirty="0">
                <a:solidFill>
                  <a:srgbClr val="FF0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יש לזכור כי זמן התגובה הוא משאב יקר </a:t>
            </a:r>
          </a:p>
          <a:p>
            <a:pPr algn="r" rtl="1" fontAlgn="auto">
              <a:spcAft>
                <a:spcPts val="0"/>
              </a:spcAft>
              <a:defRPr/>
            </a:pPr>
            <a:br>
              <a:rPr lang="he-IL" altLang="he-IL" sz="2800" dirty="0">
                <a:effectLst>
                  <a:reflection blurRad="6350" stA="55000" endA="300" endPos="45500" dir="5400000" sy="-100000" algn="bl" rotWithShape="0"/>
                </a:effectLst>
                <a:latin typeface="Alef" panose="00000500000000000000" pitchFamily="2" charset="-79"/>
                <a:cs typeface="Alef" panose="00000500000000000000" pitchFamily="2" charset="-79"/>
              </a:rPr>
            </a:b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34290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20574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342900" indent="-3429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he-IL" sz="28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55261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3779" y="872359"/>
            <a:ext cx="8565931" cy="60016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indent="-137160" algn="ctr" rtl="1" fontAlgn="auto">
              <a:spcAft>
                <a:spcPts val="0"/>
              </a:spcAft>
              <a:defRPr/>
            </a:pPr>
            <a:r>
              <a:rPr lang="he-IL" altLang="he-IL" sz="3200" b="1" u="sng" dirty="0">
                <a:latin typeface="Alef" panose="00000500000000000000" pitchFamily="2" charset="-79"/>
                <a:cs typeface="Alef" panose="00000500000000000000" pitchFamily="2" charset="-79"/>
              </a:rPr>
              <a:t>נושאי המצגת:</a:t>
            </a:r>
          </a:p>
          <a:p>
            <a:pPr indent="-137160" algn="r" rtl="1" fontAlgn="auto">
              <a:spcAft>
                <a:spcPts val="0"/>
              </a:spcAft>
              <a:defRPr/>
            </a:pPr>
            <a:endParaRPr lang="he-IL" sz="32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377190" indent="-514350" algn="r" rtl="1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e-IL" sz="3200" dirty="0">
                <a:latin typeface="Alef" panose="00000500000000000000" pitchFamily="2" charset="-79"/>
                <a:cs typeface="Alef" panose="00000500000000000000" pitchFamily="2" charset="-79"/>
              </a:rPr>
              <a:t>תפיסת והגדרת תפקיד – </a:t>
            </a:r>
            <a:r>
              <a:rPr lang="he-IL" sz="3200" dirty="0" err="1">
                <a:latin typeface="Alef" panose="00000500000000000000" pitchFamily="2" charset="-79"/>
                <a:cs typeface="Alef" panose="00000500000000000000" pitchFamily="2" charset="-79"/>
              </a:rPr>
              <a:t>מנהלנ</a:t>
            </a:r>
            <a:r>
              <a:rPr lang="he-IL" sz="3200" dirty="0">
                <a:latin typeface="Alef" panose="00000500000000000000" pitchFamily="2" charset="-79"/>
                <a:cs typeface="Alef" panose="00000500000000000000" pitchFamily="2" charset="-79"/>
              </a:rPr>
              <a:t>/</a:t>
            </a:r>
            <a:r>
              <a:rPr lang="he-IL" sz="3200" dirty="0" err="1">
                <a:latin typeface="Alef" panose="00000500000000000000" pitchFamily="2" charset="-79"/>
                <a:cs typeface="Alef" panose="00000500000000000000" pitchFamily="2" charset="-79"/>
              </a:rPr>
              <a:t>ית</a:t>
            </a:r>
            <a:r>
              <a:rPr lang="he-IL" sz="3200" dirty="0">
                <a:latin typeface="Alef" panose="00000500000000000000" pitchFamily="2" charset="-79"/>
                <a:cs typeface="Alef" panose="00000500000000000000" pitchFamily="2" charset="-79"/>
              </a:rPr>
              <a:t>.</a:t>
            </a:r>
          </a:p>
          <a:p>
            <a:pPr marL="377190" indent="-514350" algn="r" rtl="1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e-IL" sz="3200" dirty="0">
                <a:latin typeface="Alef" panose="00000500000000000000" pitchFamily="2" charset="-79"/>
                <a:cs typeface="Alef" panose="00000500000000000000" pitchFamily="2" charset="-79"/>
              </a:rPr>
              <a:t>ניהול הטיול והחניונים.</a:t>
            </a:r>
          </a:p>
          <a:p>
            <a:pPr marL="377190" indent="-514350" algn="r" rtl="1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e-IL" sz="3200" dirty="0">
                <a:latin typeface="Alef" panose="00000500000000000000" pitchFamily="2" charset="-79"/>
                <a:cs typeface="Alef" panose="00000500000000000000" pitchFamily="2" charset="-79"/>
              </a:rPr>
              <a:t>פתרון בעיות </a:t>
            </a:r>
            <a:r>
              <a:rPr lang="he-IL" sz="3200" dirty="0" err="1">
                <a:latin typeface="Alef" panose="00000500000000000000" pitchFamily="2" charset="-79"/>
                <a:cs typeface="Alef" panose="00000500000000000000" pitchFamily="2" charset="-79"/>
              </a:rPr>
              <a:t>ובלת"מ</a:t>
            </a:r>
            <a:r>
              <a:rPr lang="he-IL" sz="3200" dirty="0">
                <a:latin typeface="Alef" panose="00000500000000000000" pitchFamily="2" charset="-79"/>
                <a:cs typeface="Alef" panose="00000500000000000000" pitchFamily="2" charset="-79"/>
              </a:rPr>
              <a:t>.</a:t>
            </a:r>
          </a:p>
          <a:p>
            <a:pPr marL="377190" indent="-514350" algn="r" rtl="1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e-IL" sz="3200" dirty="0">
                <a:latin typeface="Alef" panose="00000500000000000000" pitchFamily="2" charset="-79"/>
                <a:cs typeface="Alef" panose="00000500000000000000" pitchFamily="2" charset="-79"/>
              </a:rPr>
              <a:t>חלוקת אחריות – מחלקת תפעול ורכש ומחלקת מפעלים וארגון</a:t>
            </a:r>
          </a:p>
          <a:p>
            <a:pPr marL="377190" indent="-514350" algn="r" rtl="1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e-IL" sz="3200" dirty="0">
                <a:latin typeface="Alef" panose="00000500000000000000" pitchFamily="2" charset="-79"/>
                <a:cs typeface="Alef" panose="00000500000000000000" pitchFamily="2" charset="-79"/>
              </a:rPr>
              <a:t>אופי הטיולים – דגשים.</a:t>
            </a:r>
          </a:p>
          <a:p>
            <a:pPr marL="377190" indent="-514350" algn="r" rtl="1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e-IL" sz="3200" dirty="0">
                <a:latin typeface="Alef" panose="00000500000000000000" pitchFamily="2" charset="-79"/>
                <a:cs typeface="Alef" panose="00000500000000000000" pitchFamily="2" charset="-79"/>
              </a:rPr>
              <a:t>עבודה מול ספקים.</a:t>
            </a:r>
          </a:p>
          <a:p>
            <a:pPr marL="377190" indent="-514350" algn="r" rtl="1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e-IL" sz="3200" dirty="0">
                <a:latin typeface="Alef" panose="00000500000000000000" pitchFamily="2" charset="-79"/>
                <a:cs typeface="Alef" panose="00000500000000000000" pitchFamily="2" charset="-79"/>
              </a:rPr>
              <a:t>תחומים ומקצועות.</a:t>
            </a:r>
          </a:p>
          <a:p>
            <a:pPr marL="377190" indent="-514350" algn="r" rtl="1" fontAlgn="auto">
              <a:spcAft>
                <a:spcPts val="0"/>
              </a:spcAft>
              <a:buFont typeface="+mj-lt"/>
              <a:buAutoNum type="arabicPeriod"/>
              <a:defRPr/>
            </a:pPr>
            <a:endParaRPr lang="he-IL" sz="32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377190" indent="-514350" algn="r" rtl="1" fontAlgn="auto">
              <a:spcAft>
                <a:spcPts val="0"/>
              </a:spcAft>
              <a:buFont typeface="+mj-lt"/>
              <a:buAutoNum type="arabicPeriod"/>
              <a:defRPr/>
            </a:pPr>
            <a:endParaRPr lang="he-IL" sz="32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0150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3779" y="57997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נוהל טיפול בבעיות בשטח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1D78CC41-150E-4991-B61C-B25B81FEBC32}"/>
              </a:ext>
            </a:extLst>
          </p:cNvPr>
          <p:cNvGrpSpPr/>
          <p:nvPr/>
        </p:nvGrpSpPr>
        <p:grpSpPr>
          <a:xfrm>
            <a:off x="711200" y="1187450"/>
            <a:ext cx="7235825" cy="5184775"/>
            <a:chOff x="720725" y="1187450"/>
            <a:chExt cx="7235825" cy="5184775"/>
          </a:xfrm>
        </p:grpSpPr>
        <p:sp>
          <p:nvSpPr>
            <p:cNvPr id="9" name="מסגרת משופעת 13">
              <a:extLst>
                <a:ext uri="{FF2B5EF4-FFF2-40B4-BE49-F238E27FC236}">
                  <a16:creationId xmlns:a16="http://schemas.microsoft.com/office/drawing/2014/main" id="{1ADF5749-F63D-4927-8EB1-C480871AF829}"/>
                </a:ext>
              </a:extLst>
            </p:cNvPr>
            <p:cNvSpPr/>
            <p:nvPr/>
          </p:nvSpPr>
          <p:spPr>
            <a:xfrm>
              <a:off x="3741738" y="2614613"/>
              <a:ext cx="1793875" cy="1008062"/>
            </a:xfrm>
            <a:prstGeom prst="bevel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he-IL" dirty="0">
                  <a:solidFill>
                    <a:schemeClr val="bg1"/>
                  </a:solidFill>
                  <a:latin typeface="Alef" panose="00000500000000000000" pitchFamily="2" charset="-79"/>
                  <a:cs typeface="Alef" panose="00000500000000000000" pitchFamily="2" charset="-79"/>
                </a:rPr>
                <a:t>ספק</a:t>
              </a:r>
            </a:p>
          </p:txBody>
        </p:sp>
        <p:sp>
          <p:nvSpPr>
            <p:cNvPr id="10" name="הסבר ענן 25">
              <a:extLst>
                <a:ext uri="{FF2B5EF4-FFF2-40B4-BE49-F238E27FC236}">
                  <a16:creationId xmlns:a16="http://schemas.microsoft.com/office/drawing/2014/main" id="{C13ADF69-9740-4BD4-AD04-D6ECF5B404D1}"/>
                </a:ext>
              </a:extLst>
            </p:cNvPr>
            <p:cNvSpPr/>
            <p:nvPr/>
          </p:nvSpPr>
          <p:spPr>
            <a:xfrm flipH="1">
              <a:off x="1476375" y="3327400"/>
              <a:ext cx="1511300" cy="1055688"/>
            </a:xfrm>
            <a:prstGeom prst="cloudCallout">
              <a:avLst>
                <a:gd name="adj1" fmla="val -88735"/>
                <a:gd name="adj2" fmla="val -54039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he-IL" dirty="0">
                  <a:latin typeface="Alef" panose="00000500000000000000" pitchFamily="2" charset="-79"/>
                  <a:cs typeface="Alef" panose="00000500000000000000" pitchFamily="2" charset="-79"/>
                </a:rPr>
                <a:t>ענה וטיפל</a:t>
              </a:r>
            </a:p>
          </p:txBody>
        </p:sp>
        <p:sp>
          <p:nvSpPr>
            <p:cNvPr id="11" name="הסבר ענן 27">
              <a:extLst>
                <a:ext uri="{FF2B5EF4-FFF2-40B4-BE49-F238E27FC236}">
                  <a16:creationId xmlns:a16="http://schemas.microsoft.com/office/drawing/2014/main" id="{E49E8BA1-540A-42D5-B88B-5D2EF4707E89}"/>
                </a:ext>
              </a:extLst>
            </p:cNvPr>
            <p:cNvSpPr/>
            <p:nvPr/>
          </p:nvSpPr>
          <p:spPr>
            <a:xfrm flipH="1">
              <a:off x="3776663" y="4037013"/>
              <a:ext cx="1589087" cy="1047750"/>
            </a:xfrm>
            <a:prstGeom prst="cloudCallout">
              <a:avLst>
                <a:gd name="adj1" fmla="val -2793"/>
                <a:gd name="adj2" fmla="val -800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he-IL" dirty="0">
                  <a:latin typeface="Alef" panose="00000500000000000000" pitchFamily="2" charset="-79"/>
                  <a:cs typeface="Alef" panose="00000500000000000000" pitchFamily="2" charset="-79"/>
                </a:rPr>
                <a:t>ענה </a:t>
              </a:r>
              <a:br>
                <a:rPr lang="en-US" dirty="0">
                  <a:latin typeface="Alef" panose="00000500000000000000" pitchFamily="2" charset="-79"/>
                  <a:cs typeface="Alef" panose="00000500000000000000" pitchFamily="2" charset="-79"/>
                </a:rPr>
              </a:br>
              <a:r>
                <a:rPr lang="he-IL" dirty="0">
                  <a:latin typeface="Alef" panose="00000500000000000000" pitchFamily="2" charset="-79"/>
                  <a:cs typeface="Alef" panose="00000500000000000000" pitchFamily="2" charset="-79"/>
                </a:rPr>
                <a:t>ולא טיפל  </a:t>
              </a:r>
            </a:p>
          </p:txBody>
        </p:sp>
        <p:sp>
          <p:nvSpPr>
            <p:cNvPr id="12" name="הסבר ענן 28">
              <a:extLst>
                <a:ext uri="{FF2B5EF4-FFF2-40B4-BE49-F238E27FC236}">
                  <a16:creationId xmlns:a16="http://schemas.microsoft.com/office/drawing/2014/main" id="{F5B0B4E0-4EA7-42BC-AE47-84BA96A257DF}"/>
                </a:ext>
              </a:extLst>
            </p:cNvPr>
            <p:cNvSpPr/>
            <p:nvPr/>
          </p:nvSpPr>
          <p:spPr>
            <a:xfrm flipH="1">
              <a:off x="6369050" y="3500438"/>
              <a:ext cx="1587500" cy="1049337"/>
            </a:xfrm>
            <a:prstGeom prst="cloudCallout">
              <a:avLst>
                <a:gd name="adj1" fmla="val 90884"/>
                <a:gd name="adj2" fmla="val -77464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he-IL" dirty="0">
                  <a:latin typeface="Alef" panose="00000500000000000000" pitchFamily="2" charset="-79"/>
                  <a:cs typeface="Alef" panose="00000500000000000000" pitchFamily="2" charset="-79"/>
                </a:rPr>
                <a:t>לא ענה</a:t>
              </a:r>
            </a:p>
          </p:txBody>
        </p:sp>
        <p:sp>
          <p:nvSpPr>
            <p:cNvPr id="13" name="חץ שמאלה 3">
              <a:extLst>
                <a:ext uri="{FF2B5EF4-FFF2-40B4-BE49-F238E27FC236}">
                  <a16:creationId xmlns:a16="http://schemas.microsoft.com/office/drawing/2014/main" id="{7D04EA4A-7319-4EB2-820C-14990E8781D1}"/>
                </a:ext>
              </a:extLst>
            </p:cNvPr>
            <p:cNvSpPr/>
            <p:nvPr/>
          </p:nvSpPr>
          <p:spPr>
            <a:xfrm>
              <a:off x="5535613" y="2633663"/>
              <a:ext cx="1550987" cy="48577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>
                <a:latin typeface="Alef" panose="00000500000000000000" pitchFamily="2" charset="-79"/>
                <a:cs typeface="Alef" panose="00000500000000000000" pitchFamily="2" charset="-79"/>
              </a:endParaRPr>
            </a:p>
          </p:txBody>
        </p:sp>
        <p:sp>
          <p:nvSpPr>
            <p:cNvPr id="14" name="מסגרת משופעת 5">
              <a:extLst>
                <a:ext uri="{FF2B5EF4-FFF2-40B4-BE49-F238E27FC236}">
                  <a16:creationId xmlns:a16="http://schemas.microsoft.com/office/drawing/2014/main" id="{5176E93D-8193-4F80-BE6C-786657AD3A51}"/>
                </a:ext>
              </a:extLst>
            </p:cNvPr>
            <p:cNvSpPr/>
            <p:nvPr/>
          </p:nvSpPr>
          <p:spPr>
            <a:xfrm>
              <a:off x="6369050" y="5330825"/>
              <a:ext cx="1587500" cy="104140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he-IL" sz="1600" dirty="0">
                  <a:latin typeface="Alef" panose="00000500000000000000" pitchFamily="2" charset="-79"/>
                  <a:cs typeface="Alef" panose="00000500000000000000" pitchFamily="2" charset="-79"/>
                </a:rPr>
                <a:t>פניה למחלקת לוגיסטיקה ורכש </a:t>
              </a:r>
            </a:p>
          </p:txBody>
        </p:sp>
        <p:sp>
          <p:nvSpPr>
            <p:cNvPr id="15" name="חץ למטה 6">
              <a:extLst>
                <a:ext uri="{FF2B5EF4-FFF2-40B4-BE49-F238E27FC236}">
                  <a16:creationId xmlns:a16="http://schemas.microsoft.com/office/drawing/2014/main" id="{78A018D1-9096-452B-B2D8-AE17CD7A34CE}"/>
                </a:ext>
              </a:extLst>
            </p:cNvPr>
            <p:cNvSpPr/>
            <p:nvPr/>
          </p:nvSpPr>
          <p:spPr>
            <a:xfrm>
              <a:off x="6919913" y="4549775"/>
              <a:ext cx="485775" cy="7810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>
                <a:latin typeface="Alef" panose="00000500000000000000" pitchFamily="2" charset="-79"/>
                <a:cs typeface="Alef" panose="00000500000000000000" pitchFamily="2" charset="-79"/>
              </a:endParaRPr>
            </a:p>
          </p:txBody>
        </p:sp>
        <p:sp>
          <p:nvSpPr>
            <p:cNvPr id="16" name="מסגרת משופעת 7">
              <a:extLst>
                <a:ext uri="{FF2B5EF4-FFF2-40B4-BE49-F238E27FC236}">
                  <a16:creationId xmlns:a16="http://schemas.microsoft.com/office/drawing/2014/main" id="{7BEEA940-51F5-4808-ABA5-17795535E8B5}"/>
                </a:ext>
              </a:extLst>
            </p:cNvPr>
            <p:cNvSpPr/>
            <p:nvPr/>
          </p:nvSpPr>
          <p:spPr>
            <a:xfrm>
              <a:off x="3776663" y="5330825"/>
              <a:ext cx="1589087" cy="104140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he-IL" sz="1600" dirty="0">
                  <a:latin typeface="Alef" panose="00000500000000000000" pitchFamily="2" charset="-79"/>
                  <a:cs typeface="Alef" panose="00000500000000000000" pitchFamily="2" charset="-79"/>
                </a:rPr>
                <a:t>פניה למחלקת לוגיסטיקה ורכש </a:t>
              </a:r>
            </a:p>
          </p:txBody>
        </p:sp>
        <p:sp>
          <p:nvSpPr>
            <p:cNvPr id="17" name="מסגרת משופעת 8">
              <a:extLst>
                <a:ext uri="{FF2B5EF4-FFF2-40B4-BE49-F238E27FC236}">
                  <a16:creationId xmlns:a16="http://schemas.microsoft.com/office/drawing/2014/main" id="{B828E8CE-5981-4924-885F-1FB70CD015CA}"/>
                </a:ext>
              </a:extLst>
            </p:cNvPr>
            <p:cNvSpPr/>
            <p:nvPr/>
          </p:nvSpPr>
          <p:spPr>
            <a:xfrm>
              <a:off x="1476375" y="5330825"/>
              <a:ext cx="1511300" cy="104140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he-IL" sz="1600" dirty="0">
                  <a:latin typeface="Alef" panose="00000500000000000000" pitchFamily="2" charset="-79"/>
                  <a:cs typeface="Alef" panose="00000500000000000000" pitchFamily="2" charset="-79"/>
                </a:rPr>
                <a:t>תיעוד טיפול ועדכון המחלקה</a:t>
              </a:r>
            </a:p>
          </p:txBody>
        </p:sp>
        <p:sp>
          <p:nvSpPr>
            <p:cNvPr id="18" name="חץ למטה 9">
              <a:extLst>
                <a:ext uri="{FF2B5EF4-FFF2-40B4-BE49-F238E27FC236}">
                  <a16:creationId xmlns:a16="http://schemas.microsoft.com/office/drawing/2014/main" id="{8B844566-4D67-4E3C-B17F-EB6D72FE4A56}"/>
                </a:ext>
              </a:extLst>
            </p:cNvPr>
            <p:cNvSpPr/>
            <p:nvPr/>
          </p:nvSpPr>
          <p:spPr>
            <a:xfrm>
              <a:off x="4329113" y="4951413"/>
              <a:ext cx="484187" cy="4889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>
                <a:latin typeface="Alef" panose="00000500000000000000" pitchFamily="2" charset="-79"/>
                <a:cs typeface="Alef" panose="00000500000000000000" pitchFamily="2" charset="-79"/>
              </a:endParaRPr>
            </a:p>
          </p:txBody>
        </p:sp>
        <p:sp>
          <p:nvSpPr>
            <p:cNvPr id="19" name="חץ למטה 10">
              <a:extLst>
                <a:ext uri="{FF2B5EF4-FFF2-40B4-BE49-F238E27FC236}">
                  <a16:creationId xmlns:a16="http://schemas.microsoft.com/office/drawing/2014/main" id="{03B564BA-0585-4E7D-958A-92875D8D32BC}"/>
                </a:ext>
              </a:extLst>
            </p:cNvPr>
            <p:cNvSpPr/>
            <p:nvPr/>
          </p:nvSpPr>
          <p:spPr>
            <a:xfrm>
              <a:off x="1989138" y="4383088"/>
              <a:ext cx="485775" cy="9779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>
                <a:latin typeface="Alef" panose="00000500000000000000" pitchFamily="2" charset="-79"/>
                <a:cs typeface="Alef" panose="00000500000000000000" pitchFamily="2" charset="-79"/>
              </a:endParaRPr>
            </a:p>
          </p:txBody>
        </p:sp>
        <p:sp>
          <p:nvSpPr>
            <p:cNvPr id="20" name="מסגרת משופעת 14">
              <a:extLst>
                <a:ext uri="{FF2B5EF4-FFF2-40B4-BE49-F238E27FC236}">
                  <a16:creationId xmlns:a16="http://schemas.microsoft.com/office/drawing/2014/main" id="{E6FAFC56-D98F-4C4F-BE8C-4F11EBA2DCCB}"/>
                </a:ext>
              </a:extLst>
            </p:cNvPr>
            <p:cNvSpPr/>
            <p:nvPr/>
          </p:nvSpPr>
          <p:spPr>
            <a:xfrm>
              <a:off x="6369050" y="1196975"/>
              <a:ext cx="1587500" cy="104140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he-IL" dirty="0" err="1">
                  <a:solidFill>
                    <a:schemeClr val="bg1"/>
                  </a:solidFill>
                  <a:latin typeface="Alef" panose="00000500000000000000" pitchFamily="2" charset="-79"/>
                  <a:cs typeface="Alef" panose="00000500000000000000" pitchFamily="2" charset="-79"/>
                </a:rPr>
                <a:t>בלת"ם</a:t>
              </a:r>
              <a:endParaRPr lang="he-IL" dirty="0">
                <a:solidFill>
                  <a:schemeClr val="bg1"/>
                </a:solidFill>
                <a:latin typeface="Alef" panose="00000500000000000000" pitchFamily="2" charset="-79"/>
                <a:cs typeface="Alef" panose="00000500000000000000" pitchFamily="2" charset="-79"/>
              </a:endParaRPr>
            </a:p>
          </p:txBody>
        </p:sp>
        <p:sp>
          <p:nvSpPr>
            <p:cNvPr id="21" name="חץ למטה 15">
              <a:extLst>
                <a:ext uri="{FF2B5EF4-FFF2-40B4-BE49-F238E27FC236}">
                  <a16:creationId xmlns:a16="http://schemas.microsoft.com/office/drawing/2014/main" id="{B0C7BCF9-89A9-48B5-A7D3-8D3BCBE2E9C7}"/>
                </a:ext>
              </a:extLst>
            </p:cNvPr>
            <p:cNvSpPr/>
            <p:nvPr/>
          </p:nvSpPr>
          <p:spPr>
            <a:xfrm>
              <a:off x="6843713" y="2157413"/>
              <a:ext cx="484187" cy="7191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>
                <a:latin typeface="Alef" panose="00000500000000000000" pitchFamily="2" charset="-79"/>
                <a:cs typeface="Alef" panose="00000500000000000000" pitchFamily="2" charset="-79"/>
              </a:endParaRPr>
            </a:p>
          </p:txBody>
        </p:sp>
        <p:sp>
          <p:nvSpPr>
            <p:cNvPr id="22" name="מסגרת משופעת 16">
              <a:extLst>
                <a:ext uri="{FF2B5EF4-FFF2-40B4-BE49-F238E27FC236}">
                  <a16:creationId xmlns:a16="http://schemas.microsoft.com/office/drawing/2014/main" id="{1B68BBFE-A75D-4A1E-BF4E-B8B561ADB273}"/>
                </a:ext>
              </a:extLst>
            </p:cNvPr>
            <p:cNvSpPr/>
            <p:nvPr/>
          </p:nvSpPr>
          <p:spPr>
            <a:xfrm>
              <a:off x="3741738" y="1196975"/>
              <a:ext cx="1793875" cy="104140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he-IL" dirty="0">
                  <a:latin typeface="Alef" panose="00000500000000000000" pitchFamily="2" charset="-79"/>
                  <a:cs typeface="Alef" panose="00000500000000000000" pitchFamily="2" charset="-79"/>
                </a:rPr>
                <a:t>פער בין תיכונן לביצוע / בעיה </a:t>
              </a:r>
            </a:p>
          </p:txBody>
        </p:sp>
        <p:sp>
          <p:nvSpPr>
            <p:cNvPr id="23" name="חץ למטה 17">
              <a:extLst>
                <a:ext uri="{FF2B5EF4-FFF2-40B4-BE49-F238E27FC236}">
                  <a16:creationId xmlns:a16="http://schemas.microsoft.com/office/drawing/2014/main" id="{76BD0286-8383-4DD2-8E49-A4DCB39F0B64}"/>
                </a:ext>
              </a:extLst>
            </p:cNvPr>
            <p:cNvSpPr/>
            <p:nvPr/>
          </p:nvSpPr>
          <p:spPr>
            <a:xfrm>
              <a:off x="4337050" y="2157413"/>
              <a:ext cx="485775" cy="61277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>
                <a:latin typeface="Alef" panose="00000500000000000000" pitchFamily="2" charset="-79"/>
                <a:cs typeface="Alef" panose="00000500000000000000" pitchFamily="2" charset="-79"/>
              </a:endParaRPr>
            </a:p>
          </p:txBody>
        </p:sp>
        <p:sp>
          <p:nvSpPr>
            <p:cNvPr id="24" name="הסבר ענן 20">
              <a:extLst>
                <a:ext uri="{FF2B5EF4-FFF2-40B4-BE49-F238E27FC236}">
                  <a16:creationId xmlns:a16="http://schemas.microsoft.com/office/drawing/2014/main" id="{A7BC0CBF-1A97-44AF-B8A9-F2B4A89EF107}"/>
                </a:ext>
              </a:extLst>
            </p:cNvPr>
            <p:cNvSpPr/>
            <p:nvPr/>
          </p:nvSpPr>
          <p:spPr>
            <a:xfrm flipH="1">
              <a:off x="720725" y="1187450"/>
              <a:ext cx="1511300" cy="1506538"/>
            </a:xfrm>
            <a:prstGeom prst="cloudCallout">
              <a:avLst>
                <a:gd name="adj1" fmla="val -88735"/>
                <a:gd name="adj2" fmla="val -54039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r>
                <a:rPr lang="he-IL" dirty="0">
                  <a:latin typeface="Alef" panose="00000500000000000000" pitchFamily="2" charset="-79"/>
                  <a:cs typeface="Alef" panose="00000500000000000000" pitchFamily="2" charset="-79"/>
                </a:rPr>
                <a:t>בקרת איכות על ספקים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8568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450143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תהליך התאום הלוגיסטי</a:t>
            </a:r>
          </a:p>
        </p:txBody>
      </p:sp>
      <p:graphicFrame>
        <p:nvGraphicFramePr>
          <p:cNvPr id="2" name="דיאגרמה 1">
            <a:extLst>
              <a:ext uri="{FF2B5EF4-FFF2-40B4-BE49-F238E27FC236}">
                <a16:creationId xmlns:a16="http://schemas.microsoft.com/office/drawing/2014/main" id="{D31B79EB-83E6-4BC2-B323-68679C2A8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4076374"/>
              </p:ext>
            </p:extLst>
          </p:nvPr>
        </p:nvGraphicFramePr>
        <p:xfrm>
          <a:off x="386442" y="1"/>
          <a:ext cx="8371115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A10CC1B-3F99-4744-BFBB-62865E9BA75F}"/>
              </a:ext>
            </a:extLst>
          </p:cNvPr>
          <p:cNvSpPr txBox="1"/>
          <p:nvPr/>
        </p:nvSpPr>
        <p:spPr>
          <a:xfrm>
            <a:off x="386442" y="3646031"/>
            <a:ext cx="8371115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48590" indent="-28575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על פי תחומים/ספקים.</a:t>
            </a:r>
          </a:p>
          <a:p>
            <a:pPr marL="148590" indent="-28575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מתוך המערכת נשלחות ההזמנות והעדכונים לספקים.</a:t>
            </a:r>
          </a:p>
          <a:p>
            <a:pPr marL="148590" indent="-28575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לפני היציאה לטיול – עדכון ההזמנה יבוצע בשרשור המייל שישלח את ההזמנה הסופית לספק (יישלח ע"י מחלקת רכש). כלומר – יש להשיב ב"השב לכל" על גוף המייל המדובר.</a:t>
            </a:r>
          </a:p>
          <a:p>
            <a:pPr marL="148590" indent="-28575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עדכון במהלך הטיול – יבוצע תוך עדכון מחלקת רכש ותיעוד השינוי במייל ייעודי.</a:t>
            </a:r>
          </a:p>
          <a:p>
            <a:pPr algn="r" rtl="1" fontAlgn="auto">
              <a:spcAft>
                <a:spcPts val="0"/>
              </a:spcAft>
              <a:defRPr/>
            </a:pPr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ctr" rtl="1" fontAlgn="auto">
              <a:spcAft>
                <a:spcPts val="0"/>
              </a:spcAft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פרסום מחירים סופי – פסח 2022 |</a:t>
            </a:r>
            <a:r>
              <a:rPr lang="en-US" sz="200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דף קשר ספקים – פסח 2022</a:t>
            </a:r>
          </a:p>
        </p:txBody>
      </p:sp>
    </p:spTree>
    <p:extLst>
      <p:ext uri="{BB962C8B-B14F-4D97-AF65-F5344CB8AC3E}">
        <p14:creationId xmlns:p14="http://schemas.microsoft.com/office/powerpoint/2010/main" val="2853814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450143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העמקה – סגירת הרשמה בהנהגה |</a:t>
            </a:r>
            <a:r>
              <a:rPr lang="en-US" sz="3200" b="1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נקודת מפתח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A10CC1B-3F99-4744-BFBB-62865E9BA75F}"/>
              </a:ext>
            </a:extLst>
          </p:cNvPr>
          <p:cNvSpPr txBox="1"/>
          <p:nvPr/>
        </p:nvSpPr>
        <p:spPr>
          <a:xfrm>
            <a:off x="294290" y="1370917"/>
            <a:ext cx="8371115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48590" indent="-28575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מועד סגירת ההרשמה בהנהגה מהווה נקודת מפתח לעבודת </a:t>
            </a:r>
            <a:r>
              <a:rPr lang="he-IL" sz="2000" dirty="0" err="1">
                <a:latin typeface="Alef" panose="00000500000000000000" pitchFamily="2" charset="-79"/>
                <a:cs typeface="Alef" panose="00000500000000000000" pitchFamily="2" charset="-79"/>
              </a:rPr>
              <a:t>המנהלנ</a:t>
            </a: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/</a:t>
            </a:r>
            <a:r>
              <a:rPr lang="he-IL" sz="2000" dirty="0" err="1">
                <a:latin typeface="Alef" panose="00000500000000000000" pitchFamily="2" charset="-79"/>
                <a:cs typeface="Alef" panose="00000500000000000000" pitchFamily="2" charset="-79"/>
              </a:rPr>
              <a:t>ית</a:t>
            </a: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, ובכללי לניהול הטיול.</a:t>
            </a:r>
          </a:p>
          <a:p>
            <a:pPr marL="148590" indent="-28575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כל מנהל/ת טיול </a:t>
            </a:r>
            <a:r>
              <a:rPr lang="he-IL" sz="2000" dirty="0" err="1">
                <a:latin typeface="Alef" panose="00000500000000000000" pitchFamily="2" charset="-79"/>
                <a:cs typeface="Alef" panose="00000500000000000000" pitchFamily="2" charset="-79"/>
              </a:rPr>
              <a:t>ומנהלנ</a:t>
            </a: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/</a:t>
            </a:r>
            <a:r>
              <a:rPr lang="he-IL" sz="2000" dirty="0" err="1">
                <a:latin typeface="Alef" panose="00000500000000000000" pitchFamily="2" charset="-79"/>
                <a:cs typeface="Alef" panose="00000500000000000000" pitchFamily="2" charset="-79"/>
              </a:rPr>
              <a:t>ית</a:t>
            </a: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 טיול יוצא/ת עם מידע מלא לאחר סגירת ההרשמה.</a:t>
            </a:r>
          </a:p>
          <a:p>
            <a:pPr marL="148590" indent="-28575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התאמת הזמנות מול ספקים – שיוף המידע מסגירת ההרשמה מול הספקים במידת הצורך.</a:t>
            </a:r>
          </a:p>
          <a:p>
            <a:pPr marL="148590" indent="-28575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r" rtl="1" fontAlgn="auto">
              <a:spcAft>
                <a:spcPts val="0"/>
              </a:spcAft>
              <a:defRPr/>
            </a:pPr>
            <a:r>
              <a:rPr lang="he-IL" sz="2000" b="1" dirty="0">
                <a:latin typeface="Alef" panose="00000500000000000000" pitchFamily="2" charset="-79"/>
                <a:cs typeface="Alef" panose="00000500000000000000" pitchFamily="2" charset="-79"/>
              </a:rPr>
              <a:t>מסמכים לדוגמה:</a:t>
            </a:r>
          </a:p>
          <a:p>
            <a:pPr marL="457200" indent="-457200" algn="r" rtl="1" fontAlgn="auto">
              <a:spcAft>
                <a:spcPts val="0"/>
              </a:spcAft>
              <a:buAutoNum type="arabicPeriod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  <a:hlinkClick r:id="rId3"/>
              </a:rPr>
              <a:t>פורמט לסגירת הרשמה גדולה – חוויה ביער קיץ 2021.</a:t>
            </a:r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457200" indent="-457200" algn="r" rtl="1" fontAlgn="auto">
              <a:spcAft>
                <a:spcPts val="0"/>
              </a:spcAft>
              <a:buAutoNum type="arabicPeriod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  <a:hlinkClick r:id="rId4"/>
              </a:rPr>
              <a:t>פורמט לסגירת הרשמה למפעלי פסח 2021.</a:t>
            </a:r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457200" indent="-457200" algn="r" rtl="1" fontAlgn="auto">
              <a:spcAft>
                <a:spcPts val="0"/>
              </a:spcAft>
              <a:buAutoNum type="arabicPeriod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  <a:hlinkClick r:id="rId5"/>
              </a:rPr>
              <a:t>אקסל מנהל/ת טיול ז'</a:t>
            </a:r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457200" indent="-457200" algn="r" rtl="1" fontAlgn="auto">
              <a:spcAft>
                <a:spcPts val="0"/>
              </a:spcAft>
              <a:buAutoNum type="arabicPeriod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  <a:hlinkClick r:id="rId6"/>
              </a:rPr>
              <a:t>אקסל מנהל/ת טיול ח'</a:t>
            </a:r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457200" indent="-457200" algn="r" rtl="1" fontAlgn="auto">
              <a:spcAft>
                <a:spcPts val="0"/>
              </a:spcAft>
              <a:buAutoNum type="arabicPeriod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  <a:hlinkClick r:id="rId7"/>
              </a:rPr>
              <a:t>אקסל מנהל/ת טיול ט'</a:t>
            </a:r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62179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450143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התנהלות אל מול ספק</a:t>
            </a:r>
          </a:p>
        </p:txBody>
      </p:sp>
      <p:graphicFrame>
        <p:nvGraphicFramePr>
          <p:cNvPr id="2" name="טבלה 3">
            <a:extLst>
              <a:ext uri="{FF2B5EF4-FFF2-40B4-BE49-F238E27FC236}">
                <a16:creationId xmlns:a16="http://schemas.microsoft.com/office/drawing/2014/main" id="{CEA35BC8-B80F-45AE-AA1E-7E2C77E71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533179"/>
              </p:ext>
            </p:extLst>
          </p:nvPr>
        </p:nvGraphicFramePr>
        <p:xfrm>
          <a:off x="587828" y="1106737"/>
          <a:ext cx="7903029" cy="366572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34343">
                  <a:extLst>
                    <a:ext uri="{9D8B030D-6E8A-4147-A177-3AD203B41FA5}">
                      <a16:colId xmlns:a16="http://schemas.microsoft.com/office/drawing/2014/main" val="2616245385"/>
                    </a:ext>
                  </a:extLst>
                </a:gridCol>
                <a:gridCol w="2634343">
                  <a:extLst>
                    <a:ext uri="{9D8B030D-6E8A-4147-A177-3AD203B41FA5}">
                      <a16:colId xmlns:a16="http://schemas.microsoft.com/office/drawing/2014/main" val="3943052992"/>
                    </a:ext>
                  </a:extLst>
                </a:gridCol>
                <a:gridCol w="2634343">
                  <a:extLst>
                    <a:ext uri="{9D8B030D-6E8A-4147-A177-3AD203B41FA5}">
                      <a16:colId xmlns:a16="http://schemas.microsoft.com/office/drawing/2014/main" val="2522481671"/>
                    </a:ext>
                  </a:extLst>
                </a:gridCol>
              </a:tblGrid>
              <a:tr h="465324"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לפני יציאה לטיול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במהלך הטיול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לאחר הטיול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29259"/>
                  </a:ext>
                </a:extLst>
              </a:tr>
              <a:tr h="803162"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שיחת תיאום ציפיות מקדימה.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"קפה וחיוך"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תשלום – עמידה בזמנים.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555487"/>
                  </a:ext>
                </a:extLst>
              </a:tr>
              <a:tr h="1147374"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ווידוא הזמנה.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הבנת התמונה הגדולה – פעילות כלל מערכתית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משוב ספקים.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559542"/>
                  </a:ext>
                </a:extLst>
              </a:tr>
              <a:tr h="1147374"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עדכון ושינויים – בכתב (על המייל, מתועד)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גישה אנושית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07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761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3779" y="579971"/>
            <a:ext cx="8565931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600" b="1" dirty="0">
                <a:latin typeface="Alef" panose="00000500000000000000" pitchFamily="2" charset="-79"/>
                <a:cs typeface="Alef" panose="00000500000000000000" pitchFamily="2" charset="-79"/>
              </a:rPr>
              <a:t>חלוקת אחריות </a:t>
            </a:r>
          </a:p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מחלקת תפעול ורכש | מחלקת מפעלים וארגון</a:t>
            </a:r>
          </a:p>
        </p:txBody>
      </p:sp>
      <p:graphicFrame>
        <p:nvGraphicFramePr>
          <p:cNvPr id="2" name="טבלה 2">
            <a:extLst>
              <a:ext uri="{FF2B5EF4-FFF2-40B4-BE49-F238E27FC236}">
                <a16:creationId xmlns:a16="http://schemas.microsoft.com/office/drawing/2014/main" id="{31AC991F-EE5B-424F-B7D7-4494AA8CA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917036"/>
              </p:ext>
            </p:extLst>
          </p:nvPr>
        </p:nvGraphicFramePr>
        <p:xfrm>
          <a:off x="620486" y="1735561"/>
          <a:ext cx="7821572" cy="442426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55393">
                  <a:extLst>
                    <a:ext uri="{9D8B030D-6E8A-4147-A177-3AD203B41FA5}">
                      <a16:colId xmlns:a16="http://schemas.microsoft.com/office/drawing/2014/main" val="83169478"/>
                    </a:ext>
                  </a:extLst>
                </a:gridCol>
                <a:gridCol w="1751379">
                  <a:extLst>
                    <a:ext uri="{9D8B030D-6E8A-4147-A177-3AD203B41FA5}">
                      <a16:colId xmlns:a16="http://schemas.microsoft.com/office/drawing/2014/main" val="2012705614"/>
                    </a:ext>
                  </a:extLst>
                </a:gridCol>
                <a:gridCol w="2159407">
                  <a:extLst>
                    <a:ext uri="{9D8B030D-6E8A-4147-A177-3AD203B41FA5}">
                      <a16:colId xmlns:a16="http://schemas.microsoft.com/office/drawing/2014/main" val="3846944848"/>
                    </a:ext>
                  </a:extLst>
                </a:gridCol>
                <a:gridCol w="1955393">
                  <a:extLst>
                    <a:ext uri="{9D8B030D-6E8A-4147-A177-3AD203B41FA5}">
                      <a16:colId xmlns:a16="http://schemas.microsoft.com/office/drawing/2014/main" val="338976401"/>
                    </a:ext>
                  </a:extLst>
                </a:gridCol>
              </a:tblGrid>
              <a:tr h="444177"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תפעול ורכש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מפעלים וארגון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912417"/>
                  </a:ext>
                </a:extLst>
              </a:tr>
              <a:tr h="1095230"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דותן רם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אזור מבואות ירושלים +</a:t>
                      </a:r>
                      <a:r>
                        <a:rPr lang="en-US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 </a:t>
                      </a:r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בן שמן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יובל סוכובולסקי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טיול ז'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75758"/>
                  </a:ext>
                </a:extLst>
              </a:tr>
              <a:tr h="1095230"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מנור פרייזונד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רמות מנשה, כרמל וגלבוע</a:t>
                      </a:r>
                    </a:p>
                    <a:p>
                      <a:pPr rtl="1"/>
                      <a:endParaRPr lang="he-IL" sz="2400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אייל שניאור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טיול ח'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532678"/>
                  </a:ext>
                </a:extLst>
              </a:tr>
              <a:tr h="766661"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איתי כוכבי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צפון – </a:t>
                      </a:r>
                      <a:r>
                        <a:rPr lang="he-IL" sz="2400" dirty="0" err="1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רמה"ג</a:t>
                      </a:r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, גליל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איתי ברטוב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טיול ט'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795972"/>
                  </a:ext>
                </a:extLst>
              </a:tr>
              <a:tr h="766661">
                <a:tc gridSpan="4">
                  <a:txBody>
                    <a:bodyPr/>
                    <a:lstStyle/>
                    <a:p>
                      <a:pPr algn="ctr" rtl="1"/>
                      <a:r>
                        <a:rPr lang="he-IL" sz="2400" b="1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זמינות 24/7, קיים גיבוי פנים מחלקתי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 sz="2400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 sz="2400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 sz="2400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167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2430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01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450143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אוטובוסים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F693E7EC-4CFE-4A14-AE96-A2C840654844}"/>
              </a:ext>
            </a:extLst>
          </p:cNvPr>
          <p:cNvSpPr txBox="1">
            <a:spLocks/>
          </p:cNvSpPr>
          <p:nvPr/>
        </p:nvSpPr>
        <p:spPr>
          <a:xfrm>
            <a:off x="487363" y="1247549"/>
            <a:ext cx="8188325" cy="5594350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37160">
              <a:defRPr/>
            </a:pPr>
            <a:r>
              <a:rPr lang="he-IL" altLang="he-IL" sz="2000" u="sng" dirty="0">
                <a:latin typeface="Alef" panose="00000500000000000000" pitchFamily="2" charset="-79"/>
                <a:cs typeface="Alef" panose="00000500000000000000" pitchFamily="2" charset="-79"/>
              </a:rPr>
              <a:t>לפני היציאה לטיול</a:t>
            </a: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: </a:t>
            </a: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  <a:hlinkClick r:id="rId3" action="ppaction://hlinkfile"/>
              </a:rPr>
              <a:t>תיאום ציפיות </a:t>
            </a: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ווידוא הזמנה מול הסדרנים-על פי טבלת היסעים. 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קבלת פרטי נהגי האוטובוס ויצירת קשר איתם- שעות, נק' התייצבות הכרות עם המשימה.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תיאום זמני שליחת טבלאות סופיות- הן להלוך והן לחזור- עד מתי ניתן להוריד/להוסיף אוטובוסים...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המנהלן הוא הקשר בין אחראי האוטובוס- לספק -ולמחלקה. 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שינויים בהזמנה בזמן ביצוע- שליחה לספק+ ווידוא ביצוע עפ"י השינוי, עדכון המחלקה בכל שינוי בהזמנה.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נוהל בדיקת אוטובוס- בהתאם להנחיות האוגדן (בדגש על חזור).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העמסת ציוד באוטובוס- להיערך עם מינימום ציוד.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מקרים ותגובות- איחור, בעיה מול החברה/ הנהג, עברות תנועה.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עדכון בזמן אמת- נסיעה הלוך/ חזור– שגרה או בעיה, בפרט בעברות בטיחות.</a:t>
            </a:r>
          </a:p>
        </p:txBody>
      </p:sp>
    </p:spTree>
    <p:extLst>
      <p:ext uri="{BB962C8B-B14F-4D97-AF65-F5344CB8AC3E}">
        <p14:creationId xmlns:p14="http://schemas.microsoft.com/office/powerpoint/2010/main" val="2443738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01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450143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אוטובוסים</a:t>
            </a:r>
          </a:p>
        </p:txBody>
      </p:sp>
      <p:graphicFrame>
        <p:nvGraphicFramePr>
          <p:cNvPr id="2" name="טבלה 2">
            <a:extLst>
              <a:ext uri="{FF2B5EF4-FFF2-40B4-BE49-F238E27FC236}">
                <a16:creationId xmlns:a16="http://schemas.microsoft.com/office/drawing/2014/main" id="{44095319-F8C9-4058-8562-48C9A371B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894464"/>
              </p:ext>
            </p:extLst>
          </p:nvPr>
        </p:nvGraphicFramePr>
        <p:xfrm>
          <a:off x="794655" y="1101996"/>
          <a:ext cx="7805060" cy="500488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51265">
                  <a:extLst>
                    <a:ext uri="{9D8B030D-6E8A-4147-A177-3AD203B41FA5}">
                      <a16:colId xmlns:a16="http://schemas.microsoft.com/office/drawing/2014/main" val="1094388463"/>
                    </a:ext>
                  </a:extLst>
                </a:gridCol>
                <a:gridCol w="1951265">
                  <a:extLst>
                    <a:ext uri="{9D8B030D-6E8A-4147-A177-3AD203B41FA5}">
                      <a16:colId xmlns:a16="http://schemas.microsoft.com/office/drawing/2014/main" val="2433115226"/>
                    </a:ext>
                  </a:extLst>
                </a:gridCol>
                <a:gridCol w="1951265">
                  <a:extLst>
                    <a:ext uri="{9D8B030D-6E8A-4147-A177-3AD203B41FA5}">
                      <a16:colId xmlns:a16="http://schemas.microsoft.com/office/drawing/2014/main" val="3414378329"/>
                    </a:ext>
                  </a:extLst>
                </a:gridCol>
                <a:gridCol w="1951265">
                  <a:extLst>
                    <a:ext uri="{9D8B030D-6E8A-4147-A177-3AD203B41FA5}">
                      <a16:colId xmlns:a16="http://schemas.microsoft.com/office/drawing/2014/main" val="2093621002"/>
                    </a:ext>
                  </a:extLst>
                </a:gridCol>
              </a:tblGrid>
              <a:tr h="476062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אופי הטיול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טיול ז'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טיול ח'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טיול ט'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369498"/>
                  </a:ext>
                </a:extLst>
              </a:tr>
              <a:tr h="398799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נודד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V</a:t>
                      </a:r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980493"/>
                  </a:ext>
                </a:extLst>
              </a:tr>
              <a:tr h="688338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כוכב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V</a:t>
                      </a:r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V</a:t>
                      </a:r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 (חניון קבוע)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089915"/>
                  </a:ext>
                </a:extLst>
              </a:tr>
              <a:tr h="688338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אוכל על בסיס שבטים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V</a:t>
                      </a:r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V</a:t>
                      </a:r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457056"/>
                  </a:ext>
                </a:extLst>
              </a:tr>
              <a:tr h="688338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אוכל על בסיס הנהגה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V</a:t>
                      </a:r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109567"/>
                  </a:ext>
                </a:extLst>
              </a:tr>
              <a:tr h="688338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ציוד על בסיס שבטים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V</a:t>
                      </a:r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V</a:t>
                      </a:r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591671"/>
                  </a:ext>
                </a:extLst>
              </a:tr>
              <a:tr h="688338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ציוד על בסיס הנהגה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V</a:t>
                      </a:r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826470"/>
                  </a:ext>
                </a:extLst>
              </a:tr>
              <a:tr h="688338">
                <a:tc>
                  <a:txBody>
                    <a:bodyPr/>
                    <a:lstStyle/>
                    <a:p>
                      <a:pPr rtl="1"/>
                      <a:r>
                        <a:rPr lang="he-IL" b="1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סה"כ באוטובוס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42-44 </a:t>
                      </a:r>
                    </a:p>
                    <a:p>
                      <a:pPr rtl="1"/>
                      <a:r>
                        <a:rPr lang="he-IL" b="1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(כולל כולם)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42-44 </a:t>
                      </a:r>
                    </a:p>
                    <a:p>
                      <a:pPr rtl="1"/>
                      <a:r>
                        <a:rPr lang="he-IL" b="1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(כולל כולם)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657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854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01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450143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אבטחה ורפואה</a:t>
            </a: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1A4CF84A-0447-493A-8989-10606E89D585}"/>
              </a:ext>
            </a:extLst>
          </p:cNvPr>
          <p:cNvSpPr txBox="1">
            <a:spLocks/>
          </p:cNvSpPr>
          <p:nvPr/>
        </p:nvSpPr>
        <p:spPr>
          <a:xfrm>
            <a:off x="457200" y="1052513"/>
            <a:ext cx="8229600" cy="5073650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37160"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הבנה כללית- מצוקת כ"א בתחום בפסח (משמע- אין הרבה גיבויים).</a:t>
            </a:r>
          </a:p>
          <a:p>
            <a:pPr indent="-137160"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עבודה לפי הרפורמה החדשה בתחום, האישורים מתאום טיולים הם המעודכנים למעט בנושא שמירת לילה להם יינתנו הקלות (בע"ה).</a:t>
            </a:r>
          </a:p>
          <a:p>
            <a:pPr indent="-137160"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שומרי לילה ברובם מגיעים כל ערב (פרט ל- 50% בט')- יוצר בעיות.</a:t>
            </a:r>
          </a:p>
          <a:p>
            <a:pPr indent="-137160"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פתרון הבעיות: העלאת שומרים לשעות נוספות, יצירת קשר עם חברת האבטחה, הודעה מידית למחלקה, הקפצת גיבוי/ פתרון הבעיה.</a:t>
            </a:r>
          </a:p>
          <a:p>
            <a:pPr indent="-137160">
              <a:buFontTx/>
              <a:buChar char="-"/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תיאום ציפיות מול האנשים בשטח: </a:t>
            </a:r>
            <a:r>
              <a:rPr lang="he-IL" altLang="he-IL" sz="1800" b="1" dirty="0">
                <a:latin typeface="Alef" panose="00000500000000000000" pitchFamily="2" charset="-79"/>
                <a:cs typeface="Alef" panose="00000500000000000000" pitchFamily="2" charset="-79"/>
              </a:rPr>
              <a:t>מזון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, לינה (אוהלים), מסלולים.</a:t>
            </a:r>
          </a:p>
          <a:p>
            <a:pPr indent="-137160">
              <a:buFontTx/>
              <a:buChar char="-"/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תיאום מול החברה בנוגע לפיצול </a:t>
            </a: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הכח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 (בדגש על טיול ט')</a:t>
            </a:r>
          </a:p>
          <a:p>
            <a:pPr indent="-137160"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שעות נוספות- אחרי 10 שעות, תכנון מקדים בנושא</a:t>
            </a:r>
          </a:p>
          <a:p>
            <a:pPr indent="-137160"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הכנת תיק </a:t>
            </a: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פק"מ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- לכל חניון והעברה לאישור רמה ממונה (עד 500 מ. מפעלים מעל 500 העברה </a:t>
            </a: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למנבט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).</a:t>
            </a:r>
          </a:p>
          <a:p>
            <a:pPr indent="-137160"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עליית משמר כל ערב- ע"פ תיק </a:t>
            </a: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פק"מ</a:t>
            </a:r>
            <a:endParaRPr lang="he-IL" altLang="he-IL" sz="1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indent="-137160"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הצבת גבולות למאבטחים- עשה ואל תעשה</a:t>
            </a:r>
          </a:p>
          <a:p>
            <a:pPr indent="-137160"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חיכוך עם החניכים</a:t>
            </a:r>
          </a:p>
          <a:p>
            <a:pPr indent="-137160"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תפקיד בחירום- הגדרה בעליית המשמר</a:t>
            </a:r>
          </a:p>
          <a:p>
            <a:pPr indent="-137160">
              <a:defRPr/>
            </a:pPr>
            <a:endParaRPr lang="he-IL" altLang="he-IL" sz="18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6947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01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450143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אבטחה ורפואה</a:t>
            </a: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1A4CF84A-0447-493A-8989-10606E89D585}"/>
              </a:ext>
            </a:extLst>
          </p:cNvPr>
          <p:cNvSpPr txBox="1">
            <a:spLocks/>
          </p:cNvSpPr>
          <p:nvPr/>
        </p:nvSpPr>
        <p:spPr>
          <a:xfrm>
            <a:off x="457200" y="1052513"/>
            <a:ext cx="8229600" cy="5073650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7190" indent="-285750">
              <a:buFont typeface="Wingdings" panose="05000000000000000000" pitchFamily="2" charset="2"/>
              <a:buChar char="ü"/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העסקת </a:t>
            </a: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מע"רים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/חובשים ע"י ההנהגה – כמו </a:t>
            </a: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מע"רים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/חובשים של חברת אבטחה – דורשים/</a:t>
            </a: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ות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 ניהול.</a:t>
            </a:r>
          </a:p>
          <a:p>
            <a:pPr marL="377190" indent="-285750">
              <a:buFont typeface="Wingdings" panose="05000000000000000000" pitchFamily="2" charset="2"/>
              <a:buChar char="ü"/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לא ניתן להעסיק חמושים באופן עצמאי (רק דרך חברת אבטחה ורפואה).</a:t>
            </a:r>
          </a:p>
          <a:p>
            <a:pPr marL="377190" indent="-285750">
              <a:buFont typeface="Wingdings" panose="05000000000000000000" pitchFamily="2" charset="2"/>
              <a:buChar char="ü"/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יש לדאוג לציוד מלא (תיק מקצועי).</a:t>
            </a:r>
          </a:p>
          <a:p>
            <a:pPr marL="377190" indent="-285750">
              <a:buFont typeface="Wingdings" panose="05000000000000000000" pitchFamily="2" charset="2"/>
              <a:buChar char="ü"/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נוהל </a:t>
            </a: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מע"רים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שכב"גיסטים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/</a:t>
            </a: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ות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 – חצי מסך </a:t>
            </a: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המע"רים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 בפעילות.</a:t>
            </a:r>
          </a:p>
          <a:p>
            <a:pPr marL="91440" indent="0">
              <a:buNone/>
              <a:defRPr/>
            </a:pPr>
            <a:endParaRPr lang="he-IL" altLang="he-IL" sz="1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91440" indent="0">
              <a:buNone/>
              <a:defRPr/>
            </a:pPr>
            <a:r>
              <a:rPr lang="he-IL" altLang="he-IL" sz="1800" b="1" u="sng" dirty="0">
                <a:latin typeface="Alef" panose="00000500000000000000" pitchFamily="2" charset="-79"/>
                <a:cs typeface="Alef" panose="00000500000000000000" pitchFamily="2" charset="-79"/>
              </a:rPr>
              <a:t>אבטחת חניון בשעות היום (עד הגעת שומרי לילה):</a:t>
            </a:r>
            <a:endParaRPr lang="he-IL" altLang="he-IL" sz="18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377190" indent="-285750">
              <a:buFont typeface="Wingdings" panose="05000000000000000000" pitchFamily="2" charset="2"/>
              <a:buChar char="ü"/>
              <a:defRPr/>
            </a:pP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מרגע ההגעה לחניון – יש להעמיד שמירה בכניסה לחניון.</a:t>
            </a:r>
          </a:p>
          <a:p>
            <a:pPr marL="377190" indent="-285750">
              <a:buFont typeface="Wingdings" panose="05000000000000000000" pitchFamily="2" charset="2"/>
              <a:buChar char="ü"/>
              <a:defRPr/>
            </a:pP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באיזור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 טיול שדורש חמושים – יש להעמיד מאבטח/</a:t>
            </a: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מע"ר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 חמוש לאורך כל השהייה ועד הגעת שומרי הלילה(שעות נוספות).</a:t>
            </a:r>
          </a:p>
          <a:p>
            <a:pPr marL="377190" indent="-285750">
              <a:buFont typeface="Wingdings" panose="05000000000000000000" pitchFamily="2" charset="2"/>
              <a:buChar char="ü"/>
              <a:defRPr/>
            </a:pP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באיזור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 שאינו דורש חמושים – עד רדת החשיכה – ניתן להעמיד מטעמנו.</a:t>
            </a:r>
          </a:p>
          <a:p>
            <a:pPr marL="377190" indent="-285750">
              <a:buFont typeface="Wingdings" panose="05000000000000000000" pitchFamily="2" charset="2"/>
              <a:buChar char="ü"/>
              <a:defRPr/>
            </a:pP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באיזור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 שאינו דורש חמושים – מרדת החשיכה – יש להעמיד מאבטח/</a:t>
            </a:r>
            <a:r>
              <a:rPr lang="he-IL" altLang="he-IL" sz="1800" dirty="0" err="1">
                <a:latin typeface="Alef" panose="00000500000000000000" pitchFamily="2" charset="-79"/>
                <a:cs typeface="Alef" panose="00000500000000000000" pitchFamily="2" charset="-79"/>
              </a:rPr>
              <a:t>מע"ר</a:t>
            </a:r>
            <a:r>
              <a:rPr lang="he-IL" altLang="he-IL" sz="1800" dirty="0">
                <a:latin typeface="Alef" panose="00000500000000000000" pitchFamily="2" charset="-79"/>
                <a:cs typeface="Alef" panose="00000500000000000000" pitchFamily="2" charset="-79"/>
              </a:rPr>
              <a:t> חמוש עד הגעת שומרי הלילה(שעות נוספות).</a:t>
            </a:r>
          </a:p>
        </p:txBody>
      </p:sp>
    </p:spTree>
    <p:extLst>
      <p:ext uri="{BB962C8B-B14F-4D97-AF65-F5344CB8AC3E}">
        <p14:creationId xmlns:p14="http://schemas.microsoft.com/office/powerpoint/2010/main" val="1088423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01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9562CE-8C4C-4753-AB48-5DAD375CE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622" y="-32202"/>
            <a:ext cx="11490766" cy="687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617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9034" y="57997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indent="-137160" algn="ctr" rtl="1" fontAlgn="auto">
              <a:spcAft>
                <a:spcPts val="0"/>
              </a:spcAft>
              <a:defRPr/>
            </a:pPr>
            <a:r>
              <a:rPr lang="he-IL" altLang="he-IL" sz="3200" b="1" dirty="0" err="1">
                <a:latin typeface="Alef" panose="00000500000000000000" pitchFamily="2" charset="-79"/>
                <a:cs typeface="Alef" panose="00000500000000000000" pitchFamily="2" charset="-79"/>
              </a:rPr>
              <a:t>מנהלנ</a:t>
            </a:r>
            <a:r>
              <a:rPr lang="he-IL" alt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/</a:t>
            </a:r>
            <a:r>
              <a:rPr lang="he-IL" altLang="he-IL" sz="3200" b="1" dirty="0" err="1">
                <a:latin typeface="Alef" panose="00000500000000000000" pitchFamily="2" charset="-79"/>
                <a:cs typeface="Alef" panose="00000500000000000000" pitchFamily="2" charset="-79"/>
              </a:rPr>
              <a:t>ית</a:t>
            </a:r>
            <a:r>
              <a:rPr lang="he-IL" alt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 – תפיסת תפקיד</a:t>
            </a:r>
            <a:endParaRPr lang="he-IL" sz="3200" b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graphicFrame>
        <p:nvGraphicFramePr>
          <p:cNvPr id="3" name="טבלה 3">
            <a:extLst>
              <a:ext uri="{FF2B5EF4-FFF2-40B4-BE49-F238E27FC236}">
                <a16:creationId xmlns:a16="http://schemas.microsoft.com/office/drawing/2014/main" id="{5F9A39E2-7745-4AC4-B736-99A1E5858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678721"/>
              </p:ext>
            </p:extLst>
          </p:nvPr>
        </p:nvGraphicFramePr>
        <p:xfrm>
          <a:off x="589279" y="1518920"/>
          <a:ext cx="7965440" cy="452628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982720">
                  <a:extLst>
                    <a:ext uri="{9D8B030D-6E8A-4147-A177-3AD203B41FA5}">
                      <a16:colId xmlns:a16="http://schemas.microsoft.com/office/drawing/2014/main" val="3764709398"/>
                    </a:ext>
                  </a:extLst>
                </a:gridCol>
                <a:gridCol w="3982720">
                  <a:extLst>
                    <a:ext uri="{9D8B030D-6E8A-4147-A177-3AD203B41FA5}">
                      <a16:colId xmlns:a16="http://schemas.microsoft.com/office/drawing/2014/main" val="3351201975"/>
                    </a:ext>
                  </a:extLst>
                </a:gridCol>
              </a:tblGrid>
              <a:tr h="581768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פנימי – מול ההנהגה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חיצוני – מול התנועה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337380"/>
                  </a:ext>
                </a:extLst>
              </a:tr>
              <a:tr h="805524">
                <a:tc>
                  <a:txBody>
                    <a:bodyPr/>
                    <a:lstStyle/>
                    <a:p>
                      <a:pPr indent="-137160" fontAlgn="auto">
                        <a:spcAft>
                          <a:spcPts val="0"/>
                        </a:spcAft>
                        <a:defRPr/>
                      </a:pPr>
                      <a:r>
                        <a:rPr lang="he-IL" alt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הכרות ההנהגה/הטיול וצרכיה לעומק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137160" fontAlgn="auto">
                        <a:spcAft>
                          <a:spcPts val="0"/>
                        </a:spcAft>
                        <a:defRPr/>
                      </a:pPr>
                      <a:r>
                        <a:rPr lang="he-IL" alt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תרגום צרכי ההנהגה להזמנות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478359"/>
                  </a:ext>
                </a:extLst>
              </a:tr>
              <a:tr h="466693">
                <a:tc>
                  <a:txBody>
                    <a:bodyPr/>
                    <a:lstStyle/>
                    <a:p>
                      <a:pPr indent="-137160" fontAlgn="auto">
                        <a:spcAft>
                          <a:spcPts val="0"/>
                        </a:spcAft>
                        <a:defRPr/>
                      </a:pPr>
                      <a:r>
                        <a:rPr lang="he-IL" alt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דאגה לאינטרס ההנהגה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137160" fontAlgn="auto">
                        <a:spcAft>
                          <a:spcPts val="0"/>
                        </a:spcAft>
                        <a:defRPr/>
                      </a:pPr>
                      <a:r>
                        <a:rPr lang="he-IL" alt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וידוא ההזמנות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853813"/>
                  </a:ext>
                </a:extLst>
              </a:tr>
              <a:tr h="466693">
                <a:tc>
                  <a:txBody>
                    <a:bodyPr/>
                    <a:lstStyle/>
                    <a:p>
                      <a:pPr indent="-137160" fontAlgn="auto">
                        <a:spcAft>
                          <a:spcPts val="0"/>
                        </a:spcAft>
                        <a:defRPr/>
                      </a:pPr>
                      <a:r>
                        <a:rPr lang="he-IL" alt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ליווי מקצועי + מעשי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137160" fontAlgn="auto">
                        <a:spcAft>
                          <a:spcPts val="0"/>
                        </a:spcAft>
                        <a:defRPr/>
                      </a:pPr>
                      <a:r>
                        <a:rPr lang="he-IL" alt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האלמנט המקצועי מול הספק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894892"/>
                  </a:ext>
                </a:extLst>
              </a:tr>
              <a:tr h="466693">
                <a:tc>
                  <a:txBody>
                    <a:bodyPr/>
                    <a:lstStyle/>
                    <a:p>
                      <a:pPr indent="-137160" fontAlgn="auto">
                        <a:spcAft>
                          <a:spcPts val="0"/>
                        </a:spcAft>
                        <a:defRPr/>
                      </a:pPr>
                      <a:r>
                        <a:rPr lang="he-IL" alt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פתרון </a:t>
                      </a:r>
                      <a:r>
                        <a:rPr lang="he-IL" altLang="he-IL" sz="2000" dirty="0" err="1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בלתמ"ים</a:t>
                      </a:r>
                      <a:endParaRPr lang="he-IL" altLang="he-IL" sz="2000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137160" fontAlgn="auto">
                        <a:spcAft>
                          <a:spcPts val="0"/>
                        </a:spcAft>
                        <a:defRPr/>
                      </a:pPr>
                      <a:r>
                        <a:rPr lang="he-IL" alt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ניהול הקשר עם הספקים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733242"/>
                  </a:ext>
                </a:extLst>
              </a:tr>
              <a:tr h="466693">
                <a:tc>
                  <a:txBody>
                    <a:bodyPr/>
                    <a:lstStyle/>
                    <a:p>
                      <a:pPr indent="-137160" fontAlgn="auto">
                        <a:spcAft>
                          <a:spcPts val="0"/>
                        </a:spcAft>
                        <a:defRPr/>
                      </a:pPr>
                      <a:r>
                        <a:rPr lang="he-IL" alt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ניהול סיכונים ובטיחות החניון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137160" fontAlgn="auto">
                        <a:spcAft>
                          <a:spcPts val="0"/>
                        </a:spcAft>
                        <a:defRPr/>
                      </a:pPr>
                      <a:r>
                        <a:rPr lang="he-IL" alt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ניהול מצבי חירום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373446"/>
                  </a:ext>
                </a:extLst>
              </a:tr>
              <a:tr h="805524">
                <a:tc>
                  <a:txBody>
                    <a:bodyPr/>
                    <a:lstStyle/>
                    <a:p>
                      <a:pPr indent="-137160" fontAlgn="auto">
                        <a:spcAft>
                          <a:spcPts val="0"/>
                        </a:spcAft>
                        <a:defRPr/>
                      </a:pPr>
                      <a:r>
                        <a:rPr lang="he-IL" alt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"שקט" לתחום ההדרכה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alt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סיכום וסגירת מפעל (תכנון מול ביצוע- דו"ח יומי)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501528"/>
                  </a:ext>
                </a:extLst>
              </a:tr>
              <a:tr h="466693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altLang="he-IL" sz="2000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"בעל הבית"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000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182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071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01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450143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ציוד והובלות – טיולי ח' | ים-אל-ים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2D24B67F-E103-4EE2-89BF-F0C412C346E8}"/>
              </a:ext>
            </a:extLst>
          </p:cNvPr>
          <p:cNvSpPr txBox="1">
            <a:spLocks/>
          </p:cNvSpPr>
          <p:nvPr/>
        </p:nvSpPr>
        <p:spPr>
          <a:xfrm>
            <a:off x="457200" y="1125538"/>
            <a:ext cx="8147050" cy="56165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37160"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העברת הציוד נעשית באמצעות גונדולות.</a:t>
            </a:r>
          </a:p>
          <a:p>
            <a:pPr indent="-137160"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בסיס - כל משאית נושאת 4 גונדולות (אפשר להוסיף רק בזוגות- </a:t>
            </a:r>
            <a:r>
              <a:rPr lang="he-IL" altLang="he-IL" sz="2400" dirty="0" err="1">
                <a:latin typeface="Alef" panose="00000500000000000000" pitchFamily="2" charset="-79"/>
                <a:cs typeface="Alef" panose="00000500000000000000" pitchFamily="2" charset="-79"/>
              </a:rPr>
              <a:t>מינ</a:t>
            </a: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'- 2).</a:t>
            </a:r>
          </a:p>
          <a:p>
            <a:pPr indent="-137160"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ניהול – המחלקה. תיאום זמני גונדולות עפ"י סידור שלנו- מפת העברות.</a:t>
            </a:r>
          </a:p>
          <a:p>
            <a:pPr indent="-137160"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העמסה בפועל- התחתונה- עד הקו המסומן, העליונה- לגובה.</a:t>
            </a:r>
          </a:p>
          <a:p>
            <a:pPr indent="-137160"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העמסת הציוד- איך עושים את זה חכם?</a:t>
            </a:r>
          </a:p>
          <a:p>
            <a:pPr indent="-137160"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המנהלן נוכח בהעמסה.</a:t>
            </a:r>
          </a:p>
          <a:p>
            <a:pPr indent="-137160"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שמירה על הציוד טרם ההובלה ועם ההגעה למיקום החדש.</a:t>
            </a:r>
          </a:p>
          <a:p>
            <a:pPr indent="-137160"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ציוד שרצוי להביא/ רצוי לא להביא– חשיבה מבעוד מועד.</a:t>
            </a:r>
          </a:p>
          <a:p>
            <a:pPr indent="-137160"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החזרת הגונדולות נקיות.</a:t>
            </a:r>
          </a:p>
          <a:p>
            <a:pPr indent="-137160"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לכבד את הספק ואת הנציג בשטח.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he-IL" altLang="he-IL" sz="24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90376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2">
            <a:extLst>
              <a:ext uri="{FF2B5EF4-FFF2-40B4-BE49-F238E27FC236}">
                <a16:creationId xmlns:a16="http://schemas.microsoft.com/office/drawing/2014/main" id="{E0959B55-A107-4DD5-B878-939B6C9E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913" y="187325"/>
            <a:ext cx="7562850" cy="9683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e-I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ahoma" pitchFamily="34" charset="0"/>
                <a:cs typeface="Tahoma" pitchFamily="34" charset="0"/>
              </a:rPr>
              <a:t>גונדולה עליונה ותחתונה</a:t>
            </a:r>
          </a:p>
        </p:txBody>
      </p:sp>
      <p:pic>
        <p:nvPicPr>
          <p:cNvPr id="7" name="Picture 6" descr="C:\Documents and Settings\g\My Documents\תיק עבודות\סמל צופים\scouts_logo.jpg">
            <a:extLst>
              <a:ext uri="{FF2B5EF4-FFF2-40B4-BE49-F238E27FC236}">
                <a16:creationId xmlns:a16="http://schemas.microsoft.com/office/drawing/2014/main" id="{F3C34756-6540-4A6E-B59B-5ED1341ADDAD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225" y="80963"/>
            <a:ext cx="839788" cy="1344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8132" name="תמונה 5">
            <a:extLst>
              <a:ext uri="{FF2B5EF4-FFF2-40B4-BE49-F238E27FC236}">
                <a16:creationId xmlns:a16="http://schemas.microsoft.com/office/drawing/2014/main" id="{9C2833A7-E45C-4579-BA40-1F6B40AA0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03200"/>
            <a:ext cx="1243013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4">
            <a:extLst>
              <a:ext uri="{FF2B5EF4-FFF2-40B4-BE49-F238E27FC236}">
                <a16:creationId xmlns:a16="http://schemas.microsoft.com/office/drawing/2014/main" id="{EE1C1CF5-B747-41DE-A464-C1EA7680B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3767" y="1344973"/>
            <a:ext cx="792088" cy="1714078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eaVert" wrap="none" anchor="ctr"/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he-IL" sz="1200" b="1" dirty="0">
              <a:solidFill>
                <a:srgbClr val="0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F92186E0-FCEB-41B3-843C-6F9769A524C7}"/>
              </a:ext>
            </a:extLst>
          </p:cNvPr>
          <p:cNvCxnSpPr>
            <a:cxnSpLocks/>
          </p:cNvCxnSpPr>
          <p:nvPr/>
        </p:nvCxnSpPr>
        <p:spPr>
          <a:xfrm>
            <a:off x="3689350" y="5938838"/>
            <a:ext cx="50784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BB136B24-CEBD-4F7C-95CE-A06557963B00}"/>
              </a:ext>
            </a:extLst>
          </p:cNvPr>
          <p:cNvCxnSpPr>
            <a:cxnSpLocks/>
          </p:cNvCxnSpPr>
          <p:nvPr/>
        </p:nvCxnSpPr>
        <p:spPr>
          <a:xfrm>
            <a:off x="3689350" y="6370638"/>
            <a:ext cx="50784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136" name="TextBox 4">
            <a:extLst>
              <a:ext uri="{FF2B5EF4-FFF2-40B4-BE49-F238E27FC236}">
                <a16:creationId xmlns:a16="http://schemas.microsoft.com/office/drawing/2014/main" id="{79A91F7F-2D50-40A5-AA31-A0929E23C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50" y="6027738"/>
            <a:ext cx="865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9pPr>
          </a:lstStyle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he-IL" altLang="he-IL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שביל</a:t>
            </a:r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id="{9F3B6EE0-23BD-466E-B89E-0456709CC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216" y="1341878"/>
            <a:ext cx="792088" cy="1714078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eaVert" wrap="none" anchor="ctr"/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he-IL" sz="1200" b="1" dirty="0">
              <a:solidFill>
                <a:srgbClr val="0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44">
            <a:extLst>
              <a:ext uri="{FF2B5EF4-FFF2-40B4-BE49-F238E27FC236}">
                <a16:creationId xmlns:a16="http://schemas.microsoft.com/office/drawing/2014/main" id="{2110F298-79D6-40B6-9270-50BDC6108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216" y="3306822"/>
            <a:ext cx="792088" cy="171407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eaVert" wrap="none" anchor="ctr"/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he-IL" sz="1200" b="1" dirty="0">
              <a:solidFill>
                <a:srgbClr val="0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44">
            <a:extLst>
              <a:ext uri="{FF2B5EF4-FFF2-40B4-BE49-F238E27FC236}">
                <a16:creationId xmlns:a16="http://schemas.microsoft.com/office/drawing/2014/main" id="{F1F993F5-45E8-4B71-BF2A-410E2B83A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980" y="1374222"/>
            <a:ext cx="792088" cy="1714078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eaVert" wrap="none" anchor="ctr"/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he-IL" sz="1200" b="1" dirty="0">
              <a:solidFill>
                <a:srgbClr val="0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4">
            <a:extLst>
              <a:ext uri="{FF2B5EF4-FFF2-40B4-BE49-F238E27FC236}">
                <a16:creationId xmlns:a16="http://schemas.microsoft.com/office/drawing/2014/main" id="{E458BD06-0F8B-446D-AB9F-0F7B95995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3767" y="3309917"/>
            <a:ext cx="792088" cy="171407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eaVert" wrap="none" anchor="ctr"/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he-IL" sz="1200" b="1" dirty="0">
              <a:solidFill>
                <a:srgbClr val="0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44">
            <a:extLst>
              <a:ext uri="{FF2B5EF4-FFF2-40B4-BE49-F238E27FC236}">
                <a16:creationId xmlns:a16="http://schemas.microsoft.com/office/drawing/2014/main" id="{9E524E93-220C-40F3-8C8C-4A6424603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980" y="3347082"/>
            <a:ext cx="792088" cy="171407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eaVert" wrap="none" anchor="ctr"/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he-IL" sz="1200" b="1" dirty="0">
              <a:solidFill>
                <a:srgbClr val="00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6095" name="TextBox 18">
            <a:extLst>
              <a:ext uri="{FF2B5EF4-FFF2-40B4-BE49-F238E27FC236}">
                <a16:creationId xmlns:a16="http://schemas.microsoft.com/office/drawing/2014/main" id="{B22432B3-C9F0-4622-A4A5-C37DC9170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8913" y="3789363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9pPr>
          </a:lstStyle>
          <a:p>
            <a:pPr algn="ctr" rtl="0">
              <a:spcBef>
                <a:spcPct val="0"/>
              </a:spcBef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עליונה</a:t>
            </a:r>
          </a:p>
        </p:txBody>
      </p:sp>
      <p:sp>
        <p:nvSpPr>
          <p:cNvPr id="46096" name="TextBox 19">
            <a:extLst>
              <a:ext uri="{FF2B5EF4-FFF2-40B4-BE49-F238E27FC236}">
                <a16:creationId xmlns:a16="http://schemas.microsoft.com/office/drawing/2014/main" id="{DC7BA167-F12E-4620-8FC2-998970056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0" y="3795713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9pPr>
          </a:lstStyle>
          <a:p>
            <a:pPr algn="ctr" rtl="0">
              <a:spcBef>
                <a:spcPct val="0"/>
              </a:spcBef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עליונה</a:t>
            </a:r>
          </a:p>
        </p:txBody>
      </p:sp>
      <p:sp>
        <p:nvSpPr>
          <p:cNvPr id="46097" name="TextBox 20">
            <a:extLst>
              <a:ext uri="{FF2B5EF4-FFF2-40B4-BE49-F238E27FC236}">
                <a16:creationId xmlns:a16="http://schemas.microsoft.com/office/drawing/2014/main" id="{009F805E-A222-4933-BC40-E2A4CD569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75" y="3789363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9pPr>
          </a:lstStyle>
          <a:p>
            <a:pPr algn="ctr" rtl="0">
              <a:spcBef>
                <a:spcPct val="0"/>
              </a:spcBef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עליונה</a:t>
            </a:r>
          </a:p>
        </p:txBody>
      </p:sp>
      <p:sp>
        <p:nvSpPr>
          <p:cNvPr id="48145" name="TextBox 21">
            <a:extLst>
              <a:ext uri="{FF2B5EF4-FFF2-40B4-BE49-F238E27FC236}">
                <a16:creationId xmlns:a16="http://schemas.microsoft.com/office/drawing/2014/main" id="{54FF4B33-6AFF-4D6C-B0DC-80831C220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5" y="2428875"/>
            <a:ext cx="86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9pPr>
          </a:lstStyle>
          <a:p>
            <a:pPr algn="ctr" rtl="0">
              <a:spcBef>
                <a:spcPct val="0"/>
              </a:spcBef>
              <a:buClrTx/>
              <a:buSzTx/>
              <a:buFontTx/>
              <a:buNone/>
            </a:pPr>
            <a:r>
              <a:rPr lang="he-IL" altLang="he-IL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תחתונה</a:t>
            </a:r>
          </a:p>
        </p:txBody>
      </p:sp>
      <p:sp>
        <p:nvSpPr>
          <p:cNvPr id="48146" name="TextBox 24">
            <a:extLst>
              <a:ext uri="{FF2B5EF4-FFF2-40B4-BE49-F238E27FC236}">
                <a16:creationId xmlns:a16="http://schemas.microsoft.com/office/drawing/2014/main" id="{15DF35E2-3CCE-4A96-B5F6-1399FF881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363" y="2439988"/>
            <a:ext cx="8651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9pPr>
          </a:lstStyle>
          <a:p>
            <a:pPr algn="ctr" rtl="0">
              <a:spcBef>
                <a:spcPct val="0"/>
              </a:spcBef>
              <a:buClrTx/>
              <a:buSzTx/>
              <a:buFontTx/>
              <a:buNone/>
            </a:pPr>
            <a:r>
              <a:rPr lang="he-IL" altLang="he-IL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תחתונה</a:t>
            </a:r>
          </a:p>
        </p:txBody>
      </p:sp>
      <p:sp>
        <p:nvSpPr>
          <p:cNvPr id="48147" name="TextBox 25">
            <a:extLst>
              <a:ext uri="{FF2B5EF4-FFF2-40B4-BE49-F238E27FC236}">
                <a16:creationId xmlns:a16="http://schemas.microsoft.com/office/drawing/2014/main" id="{056DA2EF-63DF-454A-BF82-3F797B32D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925" y="2420938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4pPr>
            <a:lvl5pPr marL="2057400" indent="-228600" algn="r" rtl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cs typeface="Aharoni" panose="02010803020104030203" pitchFamily="2" charset="-79"/>
              </a:defRPr>
            </a:lvl9pPr>
          </a:lstStyle>
          <a:p>
            <a:pPr algn="ctr" rtl="0">
              <a:spcBef>
                <a:spcPct val="0"/>
              </a:spcBef>
              <a:buClrTx/>
              <a:buSzTx/>
              <a:buFontTx/>
              <a:buNone/>
            </a:pPr>
            <a:r>
              <a:rPr lang="he-IL" altLang="he-IL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תחתונה</a:t>
            </a:r>
          </a:p>
        </p:txBody>
      </p:sp>
      <p:pic>
        <p:nvPicPr>
          <p:cNvPr id="48148" name="תמונה 4">
            <a:extLst>
              <a:ext uri="{FF2B5EF4-FFF2-40B4-BE49-F238E27FC236}">
                <a16:creationId xmlns:a16="http://schemas.microsoft.com/office/drawing/2014/main" id="{7FA9F9DD-CA73-42CA-A389-18AFB6BC9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22"/>
          <a:stretch>
            <a:fillRect/>
          </a:stretch>
        </p:blipFill>
        <p:spPr bwMode="auto">
          <a:xfrm>
            <a:off x="796925" y="1547813"/>
            <a:ext cx="2730500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9" name="תמונה 4">
            <a:extLst>
              <a:ext uri="{FF2B5EF4-FFF2-40B4-BE49-F238E27FC236}">
                <a16:creationId xmlns:a16="http://schemas.microsoft.com/office/drawing/2014/main" id="{AC06BD18-78E1-4C7F-8048-913FE3BCD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2" t="-2168" r="-2264" b="-2534"/>
          <a:stretch>
            <a:fillRect/>
          </a:stretch>
        </p:blipFill>
        <p:spPr bwMode="auto">
          <a:xfrm>
            <a:off x="520700" y="3802063"/>
            <a:ext cx="31321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0" name="Picture 2" descr="תוצאת תמונה עבור משאית">
            <a:extLst>
              <a:ext uri="{FF2B5EF4-FFF2-40B4-BE49-F238E27FC236}">
                <a16:creationId xmlns:a16="http://schemas.microsoft.com/office/drawing/2014/main" id="{EE0CAFEE-CEE8-495E-ACAA-8933E1406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5364163"/>
            <a:ext cx="2185988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0.004 -0.287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43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0026 -0.28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43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L 0.00365 -0.28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1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4.72222E-6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-4.44444E-6 -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-3.88889E-6 -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5" grpId="0"/>
      <p:bldP spid="46096" grpId="0"/>
      <p:bldP spid="4609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476B563-5614-4D7D-BBB9-0C710455E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49155" name="מציין מיקום תוכן 2">
            <a:extLst>
              <a:ext uri="{FF2B5EF4-FFF2-40B4-BE49-F238E27FC236}">
                <a16:creationId xmlns:a16="http://schemas.microsoft.com/office/drawing/2014/main" id="{C1C775A3-4DDF-4D21-9226-5A16B1DFD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altLang="he-IL"/>
          </a:p>
        </p:txBody>
      </p:sp>
      <p:pic>
        <p:nvPicPr>
          <p:cNvPr id="49156" name="תמונה 3">
            <a:extLst>
              <a:ext uri="{FF2B5EF4-FFF2-40B4-BE49-F238E27FC236}">
                <a16:creationId xmlns:a16="http://schemas.microsoft.com/office/drawing/2014/main" id="{B22E3661-B0AE-4525-9C2F-90C4F24D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58283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עצים | גנרטורים</a:t>
            </a:r>
          </a:p>
        </p:txBody>
      </p:sp>
      <p:sp>
        <p:nvSpPr>
          <p:cNvPr id="8" name="מציין מיקום תוכן 5">
            <a:extLst>
              <a:ext uri="{FF2B5EF4-FFF2-40B4-BE49-F238E27FC236}">
                <a16:creationId xmlns:a16="http://schemas.microsoft.com/office/drawing/2014/main" id="{2E45FE28-A2AC-4187-A891-39E556193FD9}"/>
              </a:ext>
            </a:extLst>
          </p:cNvPr>
          <p:cNvSpPr txBox="1">
            <a:spLocks/>
          </p:cNvSpPr>
          <p:nvPr/>
        </p:nvSpPr>
        <p:spPr>
          <a:xfrm>
            <a:off x="918936" y="1167606"/>
            <a:ext cx="4041775" cy="4065588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תיאום קבלת גנרטורים.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בעת קבלת הגנרטור – חתימה ווידוא תקינות ואופן שימוש.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תיאום החזרה מול הספק.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תדלוק רק בבנזין (לא סולר).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במידה ונגרם נזק- תפעול לקוי או בעיה במכשיר.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בכל מקרה – גיבוי- הספק ועל המחלקה.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דלק באחריות ההנהגה – בטיול ט' נדרש לפזר בין החניונים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על כל בעיה- הודעה בזמן למחלקה ולספק- יש איש קשר בשטח.</a:t>
            </a:r>
          </a:p>
        </p:txBody>
      </p:sp>
      <p:sp>
        <p:nvSpPr>
          <p:cNvPr id="9" name="מציין מיקום תוכן 2">
            <a:extLst>
              <a:ext uri="{FF2B5EF4-FFF2-40B4-BE49-F238E27FC236}">
                <a16:creationId xmlns:a16="http://schemas.microsoft.com/office/drawing/2014/main" id="{B56304C3-4C89-4827-B735-B059839F6F25}"/>
              </a:ext>
            </a:extLst>
          </p:cNvPr>
          <p:cNvSpPr txBox="1">
            <a:spLocks/>
          </p:cNvSpPr>
          <p:nvPr/>
        </p:nvSpPr>
        <p:spPr>
          <a:xfrm>
            <a:off x="4809522" y="1167606"/>
            <a:ext cx="4040188" cy="4065588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חלוקה – בולים וקרשים.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למה מיועד כל סוג.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איך לשלוט בכמויות.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ספירת הכמות שקיימת בהגעה לחניון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תכנון קדימה – הזמנה מראש.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שיתוף בין הנהגות - אין החזרות בסוף.</a:t>
            </a:r>
          </a:p>
        </p:txBody>
      </p:sp>
    </p:spTree>
    <p:extLst>
      <p:ext uri="{BB962C8B-B14F-4D97-AF65-F5344CB8AC3E}">
        <p14:creationId xmlns:p14="http://schemas.microsoft.com/office/powerpoint/2010/main" val="2138297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58283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מים</a:t>
            </a:r>
          </a:p>
        </p:txBody>
      </p:sp>
      <p:sp>
        <p:nvSpPr>
          <p:cNvPr id="7" name="מציין מיקום תוכן 5">
            <a:extLst>
              <a:ext uri="{FF2B5EF4-FFF2-40B4-BE49-F238E27FC236}">
                <a16:creationId xmlns:a16="http://schemas.microsoft.com/office/drawing/2014/main" id="{C54457FD-2B70-4343-935C-B5025F8DC0B0}"/>
              </a:ext>
            </a:extLst>
          </p:cNvPr>
          <p:cNvSpPr txBox="1">
            <a:spLocks/>
          </p:cNvSpPr>
          <p:nvPr/>
        </p:nvSpPr>
        <p:spPr>
          <a:xfrm>
            <a:off x="457200" y="1341438"/>
            <a:ext cx="8229600" cy="4784725"/>
          </a:xfrm>
          <a:prstGeom prst="rect">
            <a:avLst/>
          </a:prstGeom>
        </p:spPr>
        <p:txBody>
          <a:bodyPr rtlCol="0">
            <a:normAutofit fontScale="85000" lnSpcReduction="2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סוגייה קריטית- באחריות המנהלן!!!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העיקר- תמיד יש מים בחניון!!!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באחריות מנהלן לדאוג </a:t>
            </a: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למים לחרום 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-לפי מפתח של ליטר 1 לחניך (עד 200 ליטר) בעזרת ג'ריקנים 20 אשר לא נמצאים בשימוש השוטף. 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ההסכם מול הספק– מספיק מים לחניכים בכל זמן נתון.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תאום- מתי מתבצע המילוי ואיך. 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הצבת המים בחניון- ניהול סיכונים.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כמות ברזיות.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שעות קשות- ארוחת ערב, מחייב בדיקות חוזרות ונשנות </a:t>
            </a:r>
            <a:r>
              <a:rPr lang="he-IL" altLang="he-IL" dirty="0" err="1">
                <a:latin typeface="Alef" panose="00000500000000000000" pitchFamily="2" charset="-79"/>
                <a:cs typeface="Alef" panose="00000500000000000000" pitchFamily="2" charset="-79"/>
              </a:rPr>
              <a:t>בלו"ז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 הלוגיסטי.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איש שירות בשטח.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מילוי מים ע"י החניכים לילה לפני יציאה למסלול</a:t>
            </a:r>
          </a:p>
        </p:txBody>
      </p:sp>
    </p:spTree>
    <p:extLst>
      <p:ext uri="{BB962C8B-B14F-4D97-AF65-F5344CB8AC3E}">
        <p14:creationId xmlns:p14="http://schemas.microsoft.com/office/powerpoint/2010/main" val="31617970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מציין מיקום תוכן 2">
            <a:extLst>
              <a:ext uri="{FF2B5EF4-FFF2-40B4-BE49-F238E27FC236}">
                <a16:creationId xmlns:a16="http://schemas.microsoft.com/office/drawing/2014/main" id="{EE0C29AB-F19C-46E0-AC4E-4A5EE3D01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34352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e-IL" altLang="he-IL" sz="2800" dirty="0"/>
          </a:p>
          <a:p>
            <a:pPr indent="-137160" fontAlgn="auto">
              <a:spcAft>
                <a:spcPts val="0"/>
              </a:spcAft>
              <a:defRPr/>
            </a:pPr>
            <a:endParaRPr lang="he-IL" altLang="he-IL" sz="2800"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43835374-1F2F-415C-90BA-4D0B592A3B04}"/>
              </a:ext>
            </a:extLst>
          </p:cNvPr>
          <p:cNvSpPr/>
          <p:nvPr/>
        </p:nvSpPr>
        <p:spPr>
          <a:xfrm>
            <a:off x="250825" y="333375"/>
            <a:ext cx="8642350" cy="6264275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pic>
        <p:nvPicPr>
          <p:cNvPr id="52229" name="Picture 2">
            <a:extLst>
              <a:ext uri="{FF2B5EF4-FFF2-40B4-BE49-F238E27FC236}">
                <a16:creationId xmlns:a16="http://schemas.microsoft.com/office/drawing/2014/main" id="{7F5F11F7-7793-4F6F-B9C4-046CC9136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286" y="0"/>
            <a:ext cx="111091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752D8023-AE05-4AB6-802D-2E8DC4D8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58283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אשפה</a:t>
            </a: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9728FD97-6E59-4DDD-890F-A94F1B8F2DD1}"/>
              </a:ext>
            </a:extLst>
          </p:cNvPr>
          <p:cNvSpPr txBox="1">
            <a:spLocks/>
          </p:cNvSpPr>
          <p:nvPr/>
        </p:nvSpPr>
        <p:spPr>
          <a:xfrm>
            <a:off x="457200" y="1125538"/>
            <a:ext cx="8229600" cy="53435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37160"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אשפה- אחת הסוגיות הבעייתיות- אפשר גם אחרת!</a:t>
            </a:r>
          </a:p>
          <a:p>
            <a:pPr indent="-137160"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"צפרדעים" יוצבו במקומות מרכזיים (קדרים, רמות מנשה, מבואות ירושלים, בן שמן, פארק גורן, גלבוע, ציפורי ושביל גולן).</a:t>
            </a:r>
          </a:p>
          <a:p>
            <a:pPr indent="-137160">
              <a:defRPr/>
            </a:pPr>
            <a:r>
              <a:rPr lang="he-IL" altLang="he-IL" sz="2400" b="1" dirty="0">
                <a:latin typeface="Alef" panose="00000500000000000000" pitchFamily="2" charset="-79"/>
                <a:cs typeface="Alef" panose="00000500000000000000" pitchFamily="2" charset="-79"/>
              </a:rPr>
              <a:t>צוות החניון </a:t>
            </a: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אחראי להעמסת/ פריקת האשפה, הסעת האשפה לנקודות ע"י ספק המים/ עצמאית, דיווח על מצב אשפה "בצפרדעים".</a:t>
            </a:r>
          </a:p>
          <a:p>
            <a:pPr indent="-137160"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אופן הפינוי והתדירות.</a:t>
            </a:r>
          </a:p>
          <a:p>
            <a:pPr indent="-137160"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טיולים ללא הצבת "צפרדעים" באזור ימצא פתרון נקודתי באזור כחלק מטיול ההכנה- באחריות ההנהגות.</a:t>
            </a:r>
            <a:endParaRPr lang="he-IL" altLang="he-IL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he-IL" altLang="he-IL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indent="-137160">
              <a:defRPr/>
            </a:pPr>
            <a:endParaRPr lang="he-IL" altLang="he-IL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66846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58283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ניקיון בחניונים ובמסלולים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7FF0DE3D-5220-4630-B4C7-C170B739E1C6}"/>
              </a:ext>
            </a:extLst>
          </p:cNvPr>
          <p:cNvSpPr txBox="1">
            <a:spLocks/>
          </p:cNvSpPr>
          <p:nvPr/>
        </p:nvSpPr>
        <p:spPr>
          <a:xfrm>
            <a:off x="446314" y="1459367"/>
            <a:ext cx="8229600" cy="4425950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בשנים האחרונות מצליחים לייצר סביבת טיול נקייה.</a:t>
            </a:r>
          </a:p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עלינו לשמר זאת!!!</a:t>
            </a:r>
          </a:p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חשיבה מוקדמת ותכנון: לוודא שיש מספיק שקיות אשפה </a:t>
            </a: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איכותיות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.</a:t>
            </a:r>
          </a:p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יצירת עמדות פינוי אשפה בחניון (לקחת בחשבון את נושא הרוחות ובעלי חיים). </a:t>
            </a:r>
          </a:p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ארוחת </a:t>
            </a:r>
            <a:r>
              <a:rPr lang="he-IL" altLang="he-IL" dirty="0" err="1">
                <a:latin typeface="Alef" panose="00000500000000000000" pitchFamily="2" charset="-79"/>
                <a:cs typeface="Alef" panose="00000500000000000000" pitchFamily="2" charset="-79"/>
              </a:rPr>
              <a:t>צהריים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 במסלול- שימורים או כריכים.</a:t>
            </a:r>
          </a:p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צ'ופרים- ניירות וממתקים.</a:t>
            </a:r>
          </a:p>
          <a:p>
            <a:endParaRPr lang="he-IL" altLang="he-IL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45044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58283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שירותים כימיים</a:t>
            </a: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2797F1DE-48DA-469A-9E3F-0D97ACC9C333}"/>
              </a:ext>
            </a:extLst>
          </p:cNvPr>
          <p:cNvSpPr txBox="1">
            <a:spLocks/>
          </p:cNvSpPr>
          <p:nvPr/>
        </p:nvSpPr>
        <p:spPr>
          <a:xfrm>
            <a:off x="395288" y="1341438"/>
            <a:ext cx="8229600" cy="4895850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37160">
              <a:defRPr/>
            </a:pP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לפני היציאה לטיול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: וידוא הזמנה מול החברות על פי הזמנת </a:t>
            </a:r>
            <a:r>
              <a:rPr lang="he-IL" altLang="he-IL" dirty="0" err="1">
                <a:latin typeface="Alef" panose="00000500000000000000" pitchFamily="2" charset="-79"/>
                <a:cs typeface="Alef" panose="00000500000000000000" pitchFamily="2" charset="-79"/>
              </a:rPr>
              <a:t>הצופניט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 המעודכנת.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להכיר כמות תאים בכל אזור והשאיבות המתוכננות.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תאום מיקומי הצבות בין ההנהגות ומול הספק (לפני ואחרי).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בעיות שאנו נתקלים בהם – סתימת היונק- המנהלן יכול לשנות את המצב ולמנוע עיכובים ובעיות, אין להשליך זבל לתאי השירותים.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הזזת תאים.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ווידוא ביצוע בשטח- אישור הניקיון והשאיבה- חתימה.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במידה שלא התבצע יש לעדכן במיידי.</a:t>
            </a:r>
          </a:p>
          <a:p>
            <a:pPr indent="-137160">
              <a:defRPr/>
            </a:pPr>
            <a:endParaRPr lang="he-IL" altLang="he-IL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54637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58283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קשר ותקשורת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F3E968AA-FFD6-44CD-AB1E-F40ADEC96FDE}"/>
              </a:ext>
            </a:extLst>
          </p:cNvPr>
          <p:cNvSpPr txBox="1">
            <a:spLocks/>
          </p:cNvSpPr>
          <p:nvPr/>
        </p:nvSpPr>
        <p:spPr>
          <a:xfrm>
            <a:off x="630621" y="1060104"/>
            <a:ext cx="8229600" cy="5832648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37160">
              <a:defRPr/>
            </a:pPr>
            <a:r>
              <a:rPr lang="he-IL" sz="2000" u="sng" dirty="0">
                <a:latin typeface="Alef" panose="00000500000000000000" pitchFamily="2" charset="-79"/>
                <a:cs typeface="Alef" panose="00000500000000000000" pitchFamily="2" charset="-79"/>
              </a:rPr>
              <a:t>סוגי המכשירים שאיתם ינוהל הטיול: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א. נייד.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ב. </a:t>
            </a:r>
            <a:r>
              <a:rPr lang="en-US" sz="2000" dirty="0">
                <a:latin typeface="Alef" panose="00000500000000000000" pitchFamily="2" charset="-79"/>
                <a:cs typeface="Alef" panose="00000500000000000000" pitchFamily="2" charset="-79"/>
              </a:rPr>
              <a:t>EASY-TALK</a:t>
            </a: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 -  פחות מומלץ ע"י הספק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ג. </a:t>
            </a:r>
            <a:r>
              <a:rPr lang="he-IL" sz="2000" dirty="0" err="1">
                <a:latin typeface="Alef" panose="00000500000000000000" pitchFamily="2" charset="-79"/>
                <a:cs typeface="Alef" panose="00000500000000000000" pitchFamily="2" charset="-79"/>
              </a:rPr>
              <a:t>סימפלקס</a:t>
            </a: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ד. קשר רכב.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ה. </a:t>
            </a:r>
            <a:r>
              <a:rPr lang="he-IL" sz="2000" dirty="0" err="1">
                <a:latin typeface="Alef" panose="00000500000000000000" pitchFamily="2" charset="-79"/>
                <a:cs typeface="Alef" panose="00000500000000000000" pitchFamily="2" charset="-79"/>
              </a:rPr>
              <a:t>לוויאני</a:t>
            </a: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.</a:t>
            </a:r>
          </a:p>
          <a:p>
            <a:pPr indent="-137160">
              <a:buFontTx/>
              <a:buChar char="-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להעביר אלינו מראש רשימת קשר שלכם.</a:t>
            </a:r>
          </a:p>
          <a:p>
            <a:pPr indent="-137160">
              <a:defRPr/>
            </a:pPr>
            <a:r>
              <a:rPr lang="he-IL" sz="2000" b="1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לפני הטיול:</a:t>
            </a:r>
            <a:r>
              <a:rPr lang="he-IL" sz="2000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lef" panose="00000500000000000000" pitchFamily="2" charset="-79"/>
                <a:cs typeface="Alef" panose="00000500000000000000" pitchFamily="2" charset="-79"/>
              </a:rPr>
              <a:t>  </a:t>
            </a: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תיאום משיכה מול הספק. וידוא קבלה על פי הזמנה- לספור.</a:t>
            </a:r>
          </a:p>
          <a:p>
            <a:pPr indent="-137160"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lang="he-IL" sz="2000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בזמן הטיול:</a:t>
            </a:r>
            <a:r>
              <a:rPr lang="he-IL" sz="2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וידוא טעינה בסוף כל יום.</a:t>
            </a:r>
          </a:p>
          <a:p>
            <a:pPr indent="-137160"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במקרה של תקלה- יצירת קשר עם הספק.  </a:t>
            </a:r>
            <a:br>
              <a:rPr lang="en-US" sz="2000" dirty="0">
                <a:latin typeface="Alef" panose="00000500000000000000" pitchFamily="2" charset="-79"/>
                <a:cs typeface="Alef" panose="00000500000000000000" pitchFamily="2" charset="-79"/>
              </a:rPr>
            </a:b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במקרה של בעיה- יש ליצור קשר מידי עם המחלקה.</a:t>
            </a:r>
          </a:p>
          <a:p>
            <a:pPr indent="-137160">
              <a:defRPr/>
            </a:pPr>
            <a:r>
              <a:rPr lang="he-IL" sz="2000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בסיום הטיול-</a:t>
            </a:r>
            <a:r>
              <a:rPr lang="he-IL" sz="2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lang="he-IL" sz="2000" b="1" dirty="0">
                <a:latin typeface="Alef" panose="00000500000000000000" pitchFamily="2" charset="-79"/>
                <a:cs typeface="Alef" panose="00000500000000000000" pitchFamily="2" charset="-79"/>
              </a:rPr>
              <a:t>איסוף מסודר של המכשירים</a:t>
            </a:r>
            <a:br>
              <a:rPr lang="en-US" sz="2000" dirty="0">
                <a:latin typeface="Alef" panose="00000500000000000000" pitchFamily="2" charset="-79"/>
                <a:cs typeface="Alef" panose="00000500000000000000" pitchFamily="2" charset="-79"/>
              </a:rPr>
            </a:b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החתמת השבטים על ההחזרות- </a:t>
            </a:r>
            <a:r>
              <a:rPr lang="he-IL" sz="2000" b="1" dirty="0">
                <a:latin typeface="Alef" panose="00000500000000000000" pitchFamily="2" charset="-79"/>
                <a:cs typeface="Alef" panose="00000500000000000000" pitchFamily="2" charset="-79"/>
              </a:rPr>
              <a:t>טבלת חתימה</a:t>
            </a: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.</a:t>
            </a:r>
          </a:p>
          <a:p>
            <a:pPr indent="-137160"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הכסף הגדול= איבוד מכשרים וסוללות - שימו לב !</a:t>
            </a:r>
          </a:p>
          <a:p>
            <a:pPr indent="-137160">
              <a:defRPr/>
            </a:pPr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31260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C849136-BE45-4C7D-8902-24B82D66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" y="0"/>
            <a:ext cx="10907194" cy="696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8986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58283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טבלת אזורים וספקי תשתיות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64B53D4-0BA8-4302-9E4B-E1D72C89D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71" y="1315596"/>
            <a:ext cx="8558388" cy="1781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4AA6071A-85B4-4BAF-9B49-76C0FDC04774}"/>
              </a:ext>
            </a:extLst>
          </p:cNvPr>
          <p:cNvSpPr txBox="1">
            <a:spLocks/>
          </p:cNvSpPr>
          <p:nvPr/>
        </p:nvSpPr>
        <p:spPr>
          <a:xfrm>
            <a:off x="567165" y="3394883"/>
            <a:ext cx="8229600" cy="53435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>
              <a:buNone/>
              <a:defRPr/>
            </a:pPr>
            <a:r>
              <a:rPr lang="he-IL" alt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מטרת הטבלה לעשות סדר ביחס לתשתיות הנדרשות בכל חניון בכל אחד מהטיולים. הטבלה נמצאת בגיליון בתוך דף קשר ספקים – פסח 22.</a:t>
            </a:r>
            <a:endParaRPr lang="he-IL" altLang="he-IL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693777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58283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רכבים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6BFFE9D3-70D3-417B-B9D2-01FC592CC259}"/>
              </a:ext>
            </a:extLst>
          </p:cNvPr>
          <p:cNvSpPr txBox="1">
            <a:spLocks/>
          </p:cNvSpPr>
          <p:nvPr/>
        </p:nvSpPr>
        <p:spPr>
          <a:xfrm>
            <a:off x="457200" y="1332592"/>
            <a:ext cx="8229600" cy="51847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שמירה על הרכבים אותם אנו מקבלים- נוהל משיכה נכון- לסמן את </a:t>
            </a:r>
            <a:r>
              <a:rPr lang="he-IL" altLang="he-IL" sz="2000" dirty="0" err="1">
                <a:latin typeface="Alef" panose="00000500000000000000" pitchFamily="2" charset="-79"/>
                <a:cs typeface="Alef" panose="00000500000000000000" pitchFamily="2" charset="-79"/>
              </a:rPr>
              <a:t>הריג'קטים</a:t>
            </a: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 בתשומת לב.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וידוא הזמנה מראש אל מול החברה עם מספרי ההזמנות.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יש לשים לב ששעות המשיכה יהיו זהות לשעות ההחזרה למניעת חיוב ביום השכרה נוסף.</a:t>
            </a:r>
          </a:p>
          <a:p>
            <a:pPr indent="-137160">
              <a:defRPr/>
            </a:pPr>
            <a:r>
              <a:rPr lang="he-IL" altLang="he-IL" sz="2000" b="1" dirty="0">
                <a:solidFill>
                  <a:srgbClr val="FF0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תדלוק- סוג מתאים לרכב!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התנהגות אחראית בשעות יציאה/ חזרה/ נהיגה בלילה. 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במקרה של בעיה יש לפנות לחברת ההשכרה.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דיווח על תקלות למחלקה.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החזרה- רכב שטוף ומתודלק. </a:t>
            </a:r>
          </a:p>
          <a:p>
            <a:pPr indent="-137160"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במידה ומוסיפים או מחליפים נהגים- יש לאשר מול אביבית (לשלוח צילום רישיון נהיגה+ מס' רכב).</a:t>
            </a:r>
          </a:p>
          <a:p>
            <a:pPr marL="34290" indent="0">
              <a:buFont typeface="Corbel" panose="020B0503020204020204" pitchFamily="34" charset="0"/>
              <a:buNone/>
              <a:defRPr/>
            </a:pPr>
            <a:endParaRPr lang="he-IL" alt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indent="-137160">
              <a:defRPr/>
            </a:pPr>
            <a:endParaRPr lang="he-IL" altLang="he-IL" sz="20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02794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58283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נהלי דיווח – שגרה וחירום</a:t>
            </a: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0EEDF307-81EE-4649-8024-ACCA5F262D55}"/>
              </a:ext>
            </a:extLst>
          </p:cNvPr>
          <p:cNvSpPr txBox="1">
            <a:spLocks/>
          </p:cNvSpPr>
          <p:nvPr/>
        </p:nvSpPr>
        <p:spPr>
          <a:xfrm>
            <a:off x="457200" y="1196975"/>
            <a:ext cx="8229600" cy="4929188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he-IL" altLang="he-IL" b="1" u="sng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מהקל לכבד:</a:t>
            </a:r>
          </a:p>
          <a:p>
            <a:pPr indent="-137160">
              <a:defRPr/>
            </a:pP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נוהל דיווח יומי- 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שיגרה (עד השעה 15:00) </a:t>
            </a:r>
          </a:p>
          <a:p>
            <a:pPr indent="-137160">
              <a:defRPr/>
            </a:pP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קשר מול ספק ומול המחלקה בזמן תקלה- 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חשיבות העדכון וזמני העדכון (זמן תגובה)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המחלקה מבקרת ומגיעה לכל החניונים לפחות פעם ביום, </a:t>
            </a: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זמינים 24/7...</a:t>
            </a:r>
            <a:endParaRPr lang="en-US" altLang="he-IL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כל שינוי </a:t>
            </a:r>
            <a:r>
              <a:rPr lang="he-IL" altLang="he-IL" dirty="0" err="1">
                <a:latin typeface="Alef" panose="00000500000000000000" pitchFamily="2" charset="-79"/>
                <a:cs typeface="Alef" panose="00000500000000000000" pitchFamily="2" charset="-79"/>
              </a:rPr>
              <a:t>בתכנית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 הטיול – </a:t>
            </a: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עדכון המחלקה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עבודה לפי טבלאות שליטה </a:t>
            </a:r>
            <a:r>
              <a:rPr lang="he-IL" altLang="he-IL" dirty="0" err="1">
                <a:latin typeface="Alef" panose="00000500000000000000" pitchFamily="2" charset="-79"/>
                <a:cs typeface="Alef" panose="00000500000000000000" pitchFamily="2" charset="-79"/>
              </a:rPr>
              <a:t>ולו"ז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 לוגיסטי.</a:t>
            </a:r>
          </a:p>
        </p:txBody>
      </p:sp>
    </p:spTree>
    <p:extLst>
      <p:ext uri="{BB962C8B-B14F-4D97-AF65-F5344CB8AC3E}">
        <p14:creationId xmlns:p14="http://schemas.microsoft.com/office/powerpoint/2010/main" val="42943478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58283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סיכום מפעל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FDE8CDC7-AE0A-471D-A8DA-6B72A3FD3562}"/>
              </a:ext>
            </a:extLst>
          </p:cNvPr>
          <p:cNvSpPr txBox="1">
            <a:spLocks/>
          </p:cNvSpPr>
          <p:nvPr/>
        </p:nvSpPr>
        <p:spPr>
          <a:xfrm>
            <a:off x="628650" y="1477283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יש למלא תוך כדי ביצוע סיכום יומי – הכולל את כל הנתונים הלוגיסטיים שהתרחשו באותו היום</a:t>
            </a:r>
          </a:p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  <a:hlinkClick r:id="rId3" action="ppaction://hlinkfile"/>
              </a:rPr>
              <a:t>י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ש להגיש את הסיכומים היומיים לרכז המפעלים בסוף הטיול לטובת תשלום ספקים </a:t>
            </a:r>
          </a:p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יש להעביר בסוף הטיול משוב ספקים </a:t>
            </a:r>
          </a:p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להעביר נתונים הדורשים איזונים למחלקה</a:t>
            </a:r>
          </a:p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לפעול מול הספקים לקבלת חשבוניות/ זיכויים ולסגור את המפעל בהקדם.</a:t>
            </a:r>
          </a:p>
        </p:txBody>
      </p:sp>
    </p:spTree>
    <p:extLst>
      <p:ext uri="{BB962C8B-B14F-4D97-AF65-F5344CB8AC3E}">
        <p14:creationId xmlns:p14="http://schemas.microsoft.com/office/powerpoint/2010/main" val="5591170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58283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בטיחות</a:t>
            </a: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F17378C9-43C9-4D58-A49C-ADF59EF8182E}"/>
              </a:ext>
            </a:extLst>
          </p:cNvPr>
          <p:cNvSpPr txBox="1">
            <a:spLocks/>
          </p:cNvSpPr>
          <p:nvPr/>
        </p:nvSpPr>
        <p:spPr>
          <a:xfrm>
            <a:off x="630621" y="1365023"/>
            <a:ext cx="8229600" cy="4425950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סוף מעשה במחשבה תחילה – ניהול סיכונים.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דריסה – רכבי מנהלה/ ספקים/ מטיילים.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מים- חרום + הצבה + התייבשות צוות מנהלה.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תאורה – שטח בישול. </a:t>
            </a:r>
          </a:p>
          <a:p>
            <a:pPr indent="-137160">
              <a:defRPr/>
            </a:pPr>
            <a:r>
              <a:rPr lang="he-IL" altLang="he-IL" dirty="0" err="1">
                <a:latin typeface="Alef" panose="00000500000000000000" pitchFamily="2" charset="-79"/>
                <a:cs typeface="Alef" panose="00000500000000000000" pitchFamily="2" charset="-79"/>
              </a:rPr>
              <a:t>קיפרים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 - נעים להכיר!!!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גנרטור – הגדרת מפעיל+ לא מכניסים 220 לאוהלים. 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כיבוי אש – המצאות ערכות </a:t>
            </a:r>
            <a:r>
              <a:rPr lang="he-IL" altLang="he-IL" dirty="0" err="1">
                <a:latin typeface="Alef" panose="00000500000000000000" pitchFamily="2" charset="-79"/>
                <a:cs typeface="Alef" panose="00000500000000000000" pitchFamily="2" charset="-79"/>
              </a:rPr>
              <a:t>הג"ס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 נגישותם.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דלק – הפרדה וסימון.</a:t>
            </a:r>
          </a:p>
          <a:p>
            <a:pPr indent="-137160"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תאונות דרכים – עייפות, בעלי חיים. </a:t>
            </a:r>
          </a:p>
          <a:p>
            <a:pPr indent="-137160">
              <a:defRPr/>
            </a:pPr>
            <a:endParaRPr lang="he-IL" altLang="he-IL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24637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58283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חירום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37DB122B-F091-42E1-BC49-9F23C98D9364}"/>
              </a:ext>
            </a:extLst>
          </p:cNvPr>
          <p:cNvSpPr txBox="1">
            <a:spLocks/>
          </p:cNvSpPr>
          <p:nvPr/>
        </p:nvSpPr>
        <p:spPr>
          <a:xfrm>
            <a:off x="457200" y="1125538"/>
            <a:ext cx="8229600" cy="442595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37160">
              <a:lnSpc>
                <a:spcPct val="150000"/>
              </a:lnSpc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סוגי חירום שונים- גשם/ בריאות- פגיעת חניך/ אירוע בטחוני /פינוי חניון וכד'... תכנית פעולה (מול מרכז הנהגה ומנהל מרחב).</a:t>
            </a:r>
          </a:p>
          <a:p>
            <a:pPr indent="-137160">
              <a:lnSpc>
                <a:spcPct val="150000"/>
              </a:lnSpc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תכנית פינוי במצב של גשם (מינימום </a:t>
            </a:r>
            <a:r>
              <a:rPr lang="he-IL" altLang="he-IL" dirty="0" err="1">
                <a:latin typeface="Alef" panose="00000500000000000000" pitchFamily="2" charset="-79"/>
                <a:cs typeface="Alef" panose="00000500000000000000" pitchFamily="2" charset="-79"/>
              </a:rPr>
              <a:t>בלת"ם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).</a:t>
            </a:r>
          </a:p>
          <a:p>
            <a:pPr indent="-137160">
              <a:lnSpc>
                <a:spcPct val="150000"/>
              </a:lnSpc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עדכון הספקים בעת שינוי תוכניות במצבי חירום.</a:t>
            </a:r>
          </a:p>
          <a:p>
            <a:pPr indent="-137160">
              <a:lnSpc>
                <a:spcPct val="150000"/>
              </a:lnSpc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סדר פעולות קבוע מראש.</a:t>
            </a:r>
          </a:p>
          <a:p>
            <a:pPr indent="-137160">
              <a:lnSpc>
                <a:spcPct val="150000"/>
              </a:lnSpc>
              <a:defRPr/>
            </a:pP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המחלקה תומכת מצבים אלו.</a:t>
            </a:r>
          </a:p>
        </p:txBody>
      </p:sp>
    </p:spTree>
    <p:extLst>
      <p:ext uri="{BB962C8B-B14F-4D97-AF65-F5344CB8AC3E}">
        <p14:creationId xmlns:p14="http://schemas.microsoft.com/office/powerpoint/2010/main" val="32704494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58283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לסיכום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37DB122B-F091-42E1-BC49-9F23C98D9364}"/>
              </a:ext>
            </a:extLst>
          </p:cNvPr>
          <p:cNvSpPr txBox="1">
            <a:spLocks/>
          </p:cNvSpPr>
          <p:nvPr/>
        </p:nvSpPr>
        <p:spPr>
          <a:xfrm>
            <a:off x="457200" y="1125538"/>
            <a:ext cx="8229600" cy="44259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>
              <a:lnSpc>
                <a:spcPct val="150000"/>
              </a:lnSpc>
              <a:buNone/>
              <a:defRPr/>
            </a:pPr>
            <a:endParaRPr lang="he-IL" altLang="he-IL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91440" indent="0" algn="ctr">
              <a:lnSpc>
                <a:spcPct val="150000"/>
              </a:lnSpc>
              <a:buNone/>
              <a:defRPr/>
            </a:pP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כבוד הדדי 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– לשותפים שלכם/ן, קולגות, ספקים, ובעיקר לחניכים/</a:t>
            </a:r>
            <a:r>
              <a:rPr lang="he-IL" altLang="he-IL" dirty="0" err="1">
                <a:latin typeface="Alef" panose="00000500000000000000" pitchFamily="2" charset="-79"/>
                <a:cs typeface="Alef" panose="00000500000000000000" pitchFamily="2" charset="-79"/>
              </a:rPr>
              <a:t>ות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.</a:t>
            </a:r>
          </a:p>
          <a:p>
            <a:pPr marL="91440" indent="0" algn="ctr">
              <a:lnSpc>
                <a:spcPct val="150000"/>
              </a:lnSpc>
              <a:buNone/>
              <a:defRPr/>
            </a:pPr>
            <a:r>
              <a:rPr lang="he-IL" altLang="he-IL" b="1" dirty="0">
                <a:latin typeface="Alef" panose="00000500000000000000" pitchFamily="2" charset="-79"/>
                <a:cs typeface="Alef" panose="00000500000000000000" pitchFamily="2" charset="-79"/>
              </a:rPr>
              <a:t>לא לשכוח – ליהנות!</a:t>
            </a:r>
          </a:p>
        </p:txBody>
      </p:sp>
    </p:spTree>
    <p:extLst>
      <p:ext uri="{BB962C8B-B14F-4D97-AF65-F5344CB8AC3E}">
        <p14:creationId xmlns:p14="http://schemas.microsoft.com/office/powerpoint/2010/main" val="10724466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58283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זמן שלכם/ן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37DB122B-F091-42E1-BC49-9F23C98D9364}"/>
              </a:ext>
            </a:extLst>
          </p:cNvPr>
          <p:cNvSpPr txBox="1">
            <a:spLocks/>
          </p:cNvSpPr>
          <p:nvPr/>
        </p:nvSpPr>
        <p:spPr>
          <a:xfrm>
            <a:off x="457200" y="1125538"/>
            <a:ext cx="8229600" cy="44259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he-IL" altLang="he-IL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1C4AA6A1-46EB-447D-8E47-1AD498E8785D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הערות ושאלות שעלו מהמצגת</a:t>
            </a:r>
          </a:p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הצפת חששות ומידע חסר.</a:t>
            </a:r>
          </a:p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שיתוף – הטיפ החשוב שלי.</a:t>
            </a:r>
          </a:p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סיטואציות שעלו לוותיקים/</a:t>
            </a:r>
            <a:r>
              <a:rPr lang="he-IL" altLang="he-IL" dirty="0" err="1">
                <a:latin typeface="Alef" panose="00000500000000000000" pitchFamily="2" charset="-79"/>
                <a:cs typeface="Alef" panose="00000500000000000000" pitchFamily="2" charset="-79"/>
              </a:rPr>
              <a:t>ות</a:t>
            </a:r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 – כיצד נפתרו?</a:t>
            </a:r>
          </a:p>
        </p:txBody>
      </p:sp>
    </p:spTree>
    <p:extLst>
      <p:ext uri="{BB962C8B-B14F-4D97-AF65-F5344CB8AC3E}">
        <p14:creationId xmlns:p14="http://schemas.microsoft.com/office/powerpoint/2010/main" val="24345772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1DEE9A98-D8F5-4DCE-BB70-A34FDED85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0" r="21561"/>
          <a:stretch>
            <a:fillRect/>
          </a:stretch>
        </p:blipFill>
        <p:spPr bwMode="auto">
          <a:xfrm>
            <a:off x="5508625" y="692150"/>
            <a:ext cx="345757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כותרת 1">
            <a:extLst>
              <a:ext uri="{FF2B5EF4-FFF2-40B4-BE49-F238E27FC236}">
                <a16:creationId xmlns:a16="http://schemas.microsoft.com/office/drawing/2014/main" id="{6B47FA61-3E6B-45AA-B437-782AA9C19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913" y="472169"/>
            <a:ext cx="4702175" cy="1143000"/>
          </a:xfrm>
        </p:spPr>
        <p:txBody>
          <a:bodyPr anchor="t"/>
          <a:lstStyle/>
          <a:p>
            <a:r>
              <a:rPr lang="he-IL" altLang="he-IL" dirty="0">
                <a:latin typeface="Alef" panose="00000500000000000000" pitchFamily="2" charset="-79"/>
                <a:cs typeface="Alef" panose="00000500000000000000" pitchFamily="2" charset="-79"/>
              </a:rPr>
              <a:t>בהצלחה מנהלני על </a:t>
            </a:r>
          </a:p>
        </p:txBody>
      </p:sp>
      <p:pic>
        <p:nvPicPr>
          <p:cNvPr id="66564" name="Picture 3">
            <a:extLst>
              <a:ext uri="{FF2B5EF4-FFF2-40B4-BE49-F238E27FC236}">
                <a16:creationId xmlns:a16="http://schemas.microsoft.com/office/drawing/2014/main" id="{E6D21210-9694-49DA-B7BC-5D49E78A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1" t="491" r="18558" b="-491"/>
          <a:stretch>
            <a:fillRect/>
          </a:stretch>
        </p:blipFill>
        <p:spPr bwMode="auto">
          <a:xfrm>
            <a:off x="1116013" y="1052513"/>
            <a:ext cx="27844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3779" y="872359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תפיסת תפקיד – </a:t>
            </a:r>
            <a:r>
              <a:rPr lang="he-IL" sz="3200" b="1" dirty="0" err="1">
                <a:latin typeface="Alef" panose="00000500000000000000" pitchFamily="2" charset="-79"/>
                <a:cs typeface="Alef" panose="00000500000000000000" pitchFamily="2" charset="-79"/>
              </a:rPr>
              <a:t>מנהלנ</a:t>
            </a: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/</a:t>
            </a:r>
            <a:r>
              <a:rPr lang="he-IL" sz="3200" b="1" dirty="0" err="1">
                <a:latin typeface="Alef" panose="00000500000000000000" pitchFamily="2" charset="-79"/>
                <a:cs typeface="Alef" panose="00000500000000000000" pitchFamily="2" charset="-79"/>
              </a:rPr>
              <a:t>ית</a:t>
            </a:r>
            <a:endParaRPr lang="he-IL" sz="3200" b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D5DE72B-9087-48AC-B524-B6923722A12F}"/>
              </a:ext>
            </a:extLst>
          </p:cNvPr>
          <p:cNvSpPr txBox="1"/>
          <p:nvPr/>
        </p:nvSpPr>
        <p:spPr>
          <a:xfrm>
            <a:off x="283779" y="1457134"/>
            <a:ext cx="8565931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"בעל/ת הבית"</a:t>
            </a:r>
            <a:r>
              <a:rPr lang="en-US" sz="2800" dirty="0">
                <a:latin typeface="Alef" panose="00000500000000000000" pitchFamily="2" charset="-79"/>
                <a:cs typeface="Alef" panose="00000500000000000000" pitchFamily="2" charset="-79"/>
              </a:rPr>
              <a:t> 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הלוגיסטי בטיולים – מענה לכל התחום הלוגיסטי.</a:t>
            </a:r>
          </a:p>
          <a:p>
            <a:pPr marL="457200" indent="-4572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תקשורת מול המחלקות המקצועיות בתנועה.</a:t>
            </a:r>
          </a:p>
          <a:p>
            <a:pPr marL="457200" indent="-4572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"שומר/ת על הברז" – ניהול המשאבים המוקדשים לעולם הלוגיסטי בטיול.</a:t>
            </a:r>
          </a:p>
          <a:p>
            <a:pPr marL="457200" indent="-4572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פותר/ת בעיות.</a:t>
            </a:r>
          </a:p>
          <a:p>
            <a:pPr marL="457200" indent="-4572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נותנ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/ת שירות לבעלי התפקידים ולחניכים/</a:t>
            </a: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ות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 בפעילות.</a:t>
            </a:r>
            <a:endParaRPr lang="he-IL" sz="32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457200" indent="-457200" algn="r" rtl="1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"ראש שקט" – לא רק בהכרח של הדמות שמנהלת את </a:t>
            </a:r>
            <a:r>
              <a:rPr lang="he-IL" sz="2800" dirty="0" err="1">
                <a:latin typeface="Alef" panose="00000500000000000000" pitchFamily="2" charset="-79"/>
                <a:cs typeface="Alef" panose="00000500000000000000" pitchFamily="2" charset="-79"/>
              </a:rPr>
              <a:t>הכל</a:t>
            </a:r>
            <a:r>
              <a:rPr lang="he-IL" sz="2800" dirty="0">
                <a:latin typeface="Alef" panose="00000500000000000000" pitchFamily="2" charset="-79"/>
                <a:cs typeface="Alef" panose="00000500000000000000" pitchFamily="2" charset="-79"/>
              </a:rPr>
              <a:t>, אלא גם הדמות שאפשר לסמוך עלייה (תערב בזמן הנכון את הגורם הנכון).</a:t>
            </a:r>
            <a:endParaRPr lang="he-IL" sz="24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48000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-13814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9034" y="57997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indent="-137160" algn="ctr" rtl="1" fontAlgn="auto">
              <a:spcAft>
                <a:spcPts val="0"/>
              </a:spcAft>
              <a:defRPr/>
            </a:pPr>
            <a:r>
              <a:rPr lang="he-IL" alt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היררכיית טיול - לוגיסטית</a:t>
            </a:r>
            <a:endParaRPr lang="he-IL" sz="3200" b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grpSp>
        <p:nvGrpSpPr>
          <p:cNvPr id="34" name="קבוצה 33">
            <a:extLst>
              <a:ext uri="{FF2B5EF4-FFF2-40B4-BE49-F238E27FC236}">
                <a16:creationId xmlns:a16="http://schemas.microsoft.com/office/drawing/2014/main" id="{8038103B-ED3D-4CC5-9876-EB2BF03A03CC}"/>
              </a:ext>
            </a:extLst>
          </p:cNvPr>
          <p:cNvGrpSpPr/>
          <p:nvPr/>
        </p:nvGrpSpPr>
        <p:grpSpPr>
          <a:xfrm>
            <a:off x="3317168" y="2499822"/>
            <a:ext cx="1530044" cy="1858356"/>
            <a:chOff x="2472996" y="2812967"/>
            <a:chExt cx="1530044" cy="1858356"/>
          </a:xfrm>
        </p:grpSpPr>
        <p:cxnSp>
          <p:nvCxnSpPr>
            <p:cNvPr id="9" name="מחבר חץ ישר 8">
              <a:extLst>
                <a:ext uri="{FF2B5EF4-FFF2-40B4-BE49-F238E27FC236}">
                  <a16:creationId xmlns:a16="http://schemas.microsoft.com/office/drawing/2014/main" id="{6BB1D58F-09A2-486F-8196-B70BC51EC2CA}"/>
                </a:ext>
              </a:extLst>
            </p:cNvPr>
            <p:cNvCxnSpPr/>
            <p:nvPr/>
          </p:nvCxnSpPr>
          <p:spPr>
            <a:xfrm>
              <a:off x="4003040" y="3078480"/>
              <a:ext cx="0" cy="12598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מחבר חץ ישר 19">
              <a:extLst>
                <a:ext uri="{FF2B5EF4-FFF2-40B4-BE49-F238E27FC236}">
                  <a16:creationId xmlns:a16="http://schemas.microsoft.com/office/drawing/2014/main" id="{69228DD7-CDFE-40B6-961F-1748843BB9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9358" y="3059816"/>
              <a:ext cx="812315" cy="5774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מחבר חץ ישר 22">
              <a:extLst>
                <a:ext uri="{FF2B5EF4-FFF2-40B4-BE49-F238E27FC236}">
                  <a16:creationId xmlns:a16="http://schemas.microsoft.com/office/drawing/2014/main" id="{7412A47D-4194-45D0-9875-F91570683854}"/>
                </a:ext>
              </a:extLst>
            </p:cNvPr>
            <p:cNvCxnSpPr>
              <a:cxnSpLocks/>
            </p:cNvCxnSpPr>
            <p:nvPr/>
          </p:nvCxnSpPr>
          <p:spPr>
            <a:xfrm>
              <a:off x="2472996" y="3715734"/>
              <a:ext cx="1290216" cy="9555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מחבר חץ ישר 25">
              <a:extLst>
                <a:ext uri="{FF2B5EF4-FFF2-40B4-BE49-F238E27FC236}">
                  <a16:creationId xmlns:a16="http://schemas.microsoft.com/office/drawing/2014/main" id="{A933BEB4-7A51-4A81-8BEB-3C2EDB8A3CCA}"/>
                </a:ext>
              </a:extLst>
            </p:cNvPr>
            <p:cNvCxnSpPr>
              <a:cxnSpLocks/>
            </p:cNvCxnSpPr>
            <p:nvPr/>
          </p:nvCxnSpPr>
          <p:spPr>
            <a:xfrm>
              <a:off x="2494382" y="2912545"/>
              <a:ext cx="1254172" cy="17009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מחבר חץ ישר 27">
              <a:extLst>
                <a:ext uri="{FF2B5EF4-FFF2-40B4-BE49-F238E27FC236}">
                  <a16:creationId xmlns:a16="http://schemas.microsoft.com/office/drawing/2014/main" id="{AE62E287-9270-41F7-B2AE-18C77E542FB1}"/>
                </a:ext>
              </a:extLst>
            </p:cNvPr>
            <p:cNvCxnSpPr>
              <a:cxnSpLocks/>
            </p:cNvCxnSpPr>
            <p:nvPr/>
          </p:nvCxnSpPr>
          <p:spPr>
            <a:xfrm>
              <a:off x="2519562" y="2812967"/>
              <a:ext cx="598542" cy="11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קבוצה 32">
            <a:extLst>
              <a:ext uri="{FF2B5EF4-FFF2-40B4-BE49-F238E27FC236}">
                <a16:creationId xmlns:a16="http://schemas.microsoft.com/office/drawing/2014/main" id="{9E9F7128-2CF2-4B04-B6F4-EEFF636ECAED}"/>
              </a:ext>
            </a:extLst>
          </p:cNvPr>
          <p:cNvGrpSpPr/>
          <p:nvPr/>
        </p:nvGrpSpPr>
        <p:grpSpPr>
          <a:xfrm>
            <a:off x="1664028" y="1255877"/>
            <a:ext cx="7021128" cy="4803568"/>
            <a:chOff x="791912" y="1566752"/>
            <a:chExt cx="7021128" cy="4803568"/>
          </a:xfrm>
        </p:grpSpPr>
        <p:graphicFrame>
          <p:nvGraphicFramePr>
            <p:cNvPr id="2" name="דיאגרמה 1">
              <a:extLst>
                <a:ext uri="{FF2B5EF4-FFF2-40B4-BE49-F238E27FC236}">
                  <a16:creationId xmlns:a16="http://schemas.microsoft.com/office/drawing/2014/main" id="{2D231C2E-2A9B-4014-BEFC-FD62BB07DEF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36724133"/>
                </p:ext>
              </p:extLst>
            </p:nvPr>
          </p:nvGraphicFramePr>
          <p:xfrm>
            <a:off x="1717040" y="2198789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32" name="קבוצה 31">
              <a:extLst>
                <a:ext uri="{FF2B5EF4-FFF2-40B4-BE49-F238E27FC236}">
                  <a16:creationId xmlns:a16="http://schemas.microsoft.com/office/drawing/2014/main" id="{FCCB1C49-1864-4466-B2ED-5FB66C90032A}"/>
                </a:ext>
              </a:extLst>
            </p:cNvPr>
            <p:cNvGrpSpPr/>
            <p:nvPr/>
          </p:nvGrpSpPr>
          <p:grpSpPr>
            <a:xfrm>
              <a:off x="791912" y="1566752"/>
              <a:ext cx="5852728" cy="4803568"/>
              <a:chOff x="791912" y="1566752"/>
              <a:chExt cx="5852728" cy="4803568"/>
            </a:xfrm>
          </p:grpSpPr>
          <p:sp>
            <p:nvSpPr>
              <p:cNvPr id="10" name="מלבן: פינות מעוגלות 9">
                <a:extLst>
                  <a:ext uri="{FF2B5EF4-FFF2-40B4-BE49-F238E27FC236}">
                    <a16:creationId xmlns:a16="http://schemas.microsoft.com/office/drawing/2014/main" id="{F66B49F5-3089-42E8-9354-627E9B3EEDA2}"/>
                  </a:ext>
                </a:extLst>
              </p:cNvPr>
              <p:cNvSpPr/>
              <p:nvPr/>
            </p:nvSpPr>
            <p:spPr>
              <a:xfrm>
                <a:off x="2590800" y="1859280"/>
                <a:ext cx="4053840" cy="451104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id="{DE1E27EE-69ED-46F3-97E8-B8D2D6967950}"/>
                  </a:ext>
                </a:extLst>
              </p:cNvPr>
              <p:cNvSpPr txBox="1"/>
              <p:nvPr/>
            </p:nvSpPr>
            <p:spPr>
              <a:xfrm>
                <a:off x="3456676" y="1844382"/>
                <a:ext cx="2230646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indent="-137160" algn="ctr" rtl="1" fontAlgn="auto">
                  <a:spcAft>
                    <a:spcPts val="0"/>
                  </a:spcAft>
                  <a:defRPr/>
                </a:pPr>
                <a:r>
                  <a:rPr lang="he-IL" altLang="he-IL" sz="2000" b="1" dirty="0">
                    <a:latin typeface="Alef" panose="00000500000000000000" pitchFamily="2" charset="-79"/>
                    <a:cs typeface="Alef" panose="00000500000000000000" pitchFamily="2" charset="-79"/>
                  </a:rPr>
                  <a:t>פנימית - הנהגה</a:t>
                </a:r>
                <a:endParaRPr lang="he-IL" sz="2000" b="1" dirty="0">
                  <a:latin typeface="Alef" panose="00000500000000000000" pitchFamily="2" charset="-79"/>
                  <a:cs typeface="Alef" panose="00000500000000000000" pitchFamily="2" charset="-79"/>
                </a:endParaRPr>
              </a:p>
            </p:txBody>
          </p:sp>
          <p:sp>
            <p:nvSpPr>
              <p:cNvPr id="12" name="מלבן: פינות מעוגלות 11">
                <a:extLst>
                  <a:ext uri="{FF2B5EF4-FFF2-40B4-BE49-F238E27FC236}">
                    <a16:creationId xmlns:a16="http://schemas.microsoft.com/office/drawing/2014/main" id="{F9B02865-CDCE-4535-A1D7-45A5170F5818}"/>
                  </a:ext>
                </a:extLst>
              </p:cNvPr>
              <p:cNvSpPr/>
              <p:nvPr/>
            </p:nvSpPr>
            <p:spPr>
              <a:xfrm>
                <a:off x="1186594" y="2091258"/>
                <a:ext cx="1154608" cy="73317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grpSp>
            <p:nvGrpSpPr>
              <p:cNvPr id="13" name="קבוצה 12">
                <a:extLst>
                  <a:ext uri="{FF2B5EF4-FFF2-40B4-BE49-F238E27FC236}">
                    <a16:creationId xmlns:a16="http://schemas.microsoft.com/office/drawing/2014/main" id="{B68F2A7C-9080-4036-A325-08E8D43FEDED}"/>
                  </a:ext>
                </a:extLst>
              </p:cNvPr>
              <p:cNvGrpSpPr/>
              <p:nvPr/>
            </p:nvGrpSpPr>
            <p:grpSpPr>
              <a:xfrm>
                <a:off x="1344750" y="2219109"/>
                <a:ext cx="1154608" cy="733176"/>
                <a:chOff x="1527252" y="121874"/>
                <a:chExt cx="1154608" cy="733176"/>
              </a:xfrm>
            </p:grpSpPr>
            <p:sp>
              <p:nvSpPr>
                <p:cNvPr id="14" name="מלבן: פינות מעוגלות 13">
                  <a:extLst>
                    <a:ext uri="{FF2B5EF4-FFF2-40B4-BE49-F238E27FC236}">
                      <a16:creationId xmlns:a16="http://schemas.microsoft.com/office/drawing/2014/main" id="{AFAEA37A-82B0-42DD-8156-41D15B97DAA3}"/>
                    </a:ext>
                  </a:extLst>
                </p:cNvPr>
                <p:cNvSpPr/>
                <p:nvPr/>
              </p:nvSpPr>
              <p:spPr>
                <a:xfrm>
                  <a:off x="1527252" y="121874"/>
                  <a:ext cx="1154608" cy="733176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5" name="מלבן: פינות מעוגלות 4">
                  <a:extLst>
                    <a:ext uri="{FF2B5EF4-FFF2-40B4-BE49-F238E27FC236}">
                      <a16:creationId xmlns:a16="http://schemas.microsoft.com/office/drawing/2014/main" id="{1D4EF48F-3A18-4B6A-AE14-A63C5C7B95D1}"/>
                    </a:ext>
                  </a:extLst>
                </p:cNvPr>
                <p:cNvSpPr txBox="1"/>
                <p:nvPr/>
              </p:nvSpPr>
              <p:spPr>
                <a:xfrm>
                  <a:off x="1548726" y="143348"/>
                  <a:ext cx="1111660" cy="69022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1910" tIns="41910" rIns="41910" bIns="41910" numCol="1" spcCol="1270" anchor="ctr" anchorCtr="0">
                  <a:noAutofit/>
                </a:bodyPr>
                <a:lstStyle/>
                <a:p>
                  <a:pPr marL="0" lvl="0" indent="0" algn="ctr" defTabSz="488950" rtl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he-IL" sz="1100" kern="1200" dirty="0">
                      <a:latin typeface="Alef" panose="00000500000000000000" pitchFamily="2" charset="-79"/>
                      <a:cs typeface="Alef" panose="00000500000000000000" pitchFamily="2" charset="-79"/>
                    </a:rPr>
                    <a:t>מחלקת תפעול ורכש</a:t>
                  </a:r>
                </a:p>
              </p:txBody>
            </p:sp>
          </p:grpSp>
          <p:sp>
            <p:nvSpPr>
              <p:cNvPr id="16" name="מלבן: פינות מעוגלות 15">
                <a:extLst>
                  <a:ext uri="{FF2B5EF4-FFF2-40B4-BE49-F238E27FC236}">
                    <a16:creationId xmlns:a16="http://schemas.microsoft.com/office/drawing/2014/main" id="{830B987B-E1AA-4551-AAD9-E5D26133931B}"/>
                  </a:ext>
                </a:extLst>
              </p:cNvPr>
              <p:cNvSpPr/>
              <p:nvPr/>
            </p:nvSpPr>
            <p:spPr>
              <a:xfrm>
                <a:off x="1181706" y="3089096"/>
                <a:ext cx="1154608" cy="73317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grpSp>
            <p:nvGrpSpPr>
              <p:cNvPr id="17" name="קבוצה 16">
                <a:extLst>
                  <a:ext uri="{FF2B5EF4-FFF2-40B4-BE49-F238E27FC236}">
                    <a16:creationId xmlns:a16="http://schemas.microsoft.com/office/drawing/2014/main" id="{05A35DC1-7978-4EFA-BEE1-72DA9D6C52F5}"/>
                  </a:ext>
                </a:extLst>
              </p:cNvPr>
              <p:cNvGrpSpPr/>
              <p:nvPr/>
            </p:nvGrpSpPr>
            <p:grpSpPr>
              <a:xfrm>
                <a:off x="1339862" y="3216947"/>
                <a:ext cx="1154608" cy="733176"/>
                <a:chOff x="1527252" y="121874"/>
                <a:chExt cx="1154608" cy="733176"/>
              </a:xfrm>
            </p:grpSpPr>
            <p:sp>
              <p:nvSpPr>
                <p:cNvPr id="18" name="מלבן: פינות מעוגלות 17">
                  <a:extLst>
                    <a:ext uri="{FF2B5EF4-FFF2-40B4-BE49-F238E27FC236}">
                      <a16:creationId xmlns:a16="http://schemas.microsoft.com/office/drawing/2014/main" id="{8B242E0B-CC7E-4ED2-93D8-D409B424F5DD}"/>
                    </a:ext>
                  </a:extLst>
                </p:cNvPr>
                <p:cNvSpPr/>
                <p:nvPr/>
              </p:nvSpPr>
              <p:spPr>
                <a:xfrm>
                  <a:off x="1527252" y="121874"/>
                  <a:ext cx="1154608" cy="733176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9" name="מלבן: פינות מעוגלות 4">
                  <a:extLst>
                    <a:ext uri="{FF2B5EF4-FFF2-40B4-BE49-F238E27FC236}">
                      <a16:creationId xmlns:a16="http://schemas.microsoft.com/office/drawing/2014/main" id="{2F362EB9-D787-4B2A-880B-DABA36590F9B}"/>
                    </a:ext>
                  </a:extLst>
                </p:cNvPr>
                <p:cNvSpPr txBox="1"/>
                <p:nvPr/>
              </p:nvSpPr>
              <p:spPr>
                <a:xfrm>
                  <a:off x="1548726" y="143348"/>
                  <a:ext cx="1111660" cy="69022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1910" tIns="41910" rIns="41910" bIns="41910" numCol="1" spcCol="1270" anchor="ctr" anchorCtr="0">
                  <a:noAutofit/>
                </a:bodyPr>
                <a:lstStyle/>
                <a:p>
                  <a:pPr marL="0" lvl="0" indent="0" algn="ctr" defTabSz="488950" rtl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he-IL" sz="1100" kern="1200" dirty="0">
                      <a:latin typeface="Alef" panose="00000500000000000000" pitchFamily="2" charset="-79"/>
                      <a:cs typeface="Alef" panose="00000500000000000000" pitchFamily="2" charset="-79"/>
                    </a:rPr>
                    <a:t>מחלקת מפעלים וארגון</a:t>
                  </a:r>
                </a:p>
              </p:txBody>
            </p:sp>
          </p:grpSp>
          <p:sp>
            <p:nvSpPr>
              <p:cNvPr id="30" name="מלבן: פינות מעוגלות 29">
                <a:extLst>
                  <a:ext uri="{FF2B5EF4-FFF2-40B4-BE49-F238E27FC236}">
                    <a16:creationId xmlns:a16="http://schemas.microsoft.com/office/drawing/2014/main" id="{EAA2A933-548C-47AB-B8B5-47722268AB9E}"/>
                  </a:ext>
                </a:extLst>
              </p:cNvPr>
              <p:cNvSpPr/>
              <p:nvPr/>
            </p:nvSpPr>
            <p:spPr>
              <a:xfrm>
                <a:off x="791912" y="1566752"/>
                <a:ext cx="5852727" cy="480356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31" name="תיבת טקסט 30">
                <a:extLst>
                  <a:ext uri="{FF2B5EF4-FFF2-40B4-BE49-F238E27FC236}">
                    <a16:creationId xmlns:a16="http://schemas.microsoft.com/office/drawing/2014/main" id="{1315EFBC-1CB8-4397-9B1E-DB7039B38C32}"/>
                  </a:ext>
                </a:extLst>
              </p:cNvPr>
              <p:cNvSpPr txBox="1"/>
              <p:nvPr/>
            </p:nvSpPr>
            <p:spPr>
              <a:xfrm>
                <a:off x="1008971" y="1609290"/>
                <a:ext cx="2230646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indent="-137160" algn="ctr" rtl="1" fontAlgn="auto">
                  <a:spcAft>
                    <a:spcPts val="0"/>
                  </a:spcAft>
                  <a:defRPr/>
                </a:pPr>
                <a:r>
                  <a:rPr lang="he-IL" altLang="he-IL" sz="2000" b="1" dirty="0">
                    <a:latin typeface="Alef" panose="00000500000000000000" pitchFamily="2" charset="-79"/>
                    <a:cs typeface="Alef" panose="00000500000000000000" pitchFamily="2" charset="-79"/>
                  </a:rPr>
                  <a:t>חיצונית - תנועה</a:t>
                </a:r>
                <a:endParaRPr lang="he-IL" sz="2000" b="1" dirty="0">
                  <a:latin typeface="Alef" panose="00000500000000000000" pitchFamily="2" charset="-79"/>
                  <a:cs typeface="Alef" panose="00000500000000000000" pitchFamily="2" charset="-79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0784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9034" y="579971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תחומי אחריות – </a:t>
            </a:r>
            <a:r>
              <a:rPr lang="he-IL" sz="3200" b="1" dirty="0" err="1">
                <a:latin typeface="Alef" panose="00000500000000000000" pitchFamily="2" charset="-79"/>
                <a:cs typeface="Alef" panose="00000500000000000000" pitchFamily="2" charset="-79"/>
              </a:rPr>
              <a:t>מנהלנ</a:t>
            </a: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/</a:t>
            </a:r>
            <a:r>
              <a:rPr lang="he-IL" sz="3200" b="1" dirty="0" err="1">
                <a:latin typeface="Alef" panose="00000500000000000000" pitchFamily="2" charset="-79"/>
                <a:cs typeface="Alef" panose="00000500000000000000" pitchFamily="2" charset="-79"/>
              </a:rPr>
              <a:t>ית</a:t>
            </a:r>
            <a:endParaRPr lang="he-IL" sz="3200" b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graphicFrame>
        <p:nvGraphicFramePr>
          <p:cNvPr id="2" name="טבלה 2">
            <a:extLst>
              <a:ext uri="{FF2B5EF4-FFF2-40B4-BE49-F238E27FC236}">
                <a16:creationId xmlns:a16="http://schemas.microsoft.com/office/drawing/2014/main" id="{6723B3A4-9B73-4405-B623-E54787F88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202037"/>
              </p:ext>
            </p:extLst>
          </p:nvPr>
        </p:nvGraphicFramePr>
        <p:xfrm>
          <a:off x="695960" y="1116749"/>
          <a:ext cx="7752078" cy="51562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45638">
                  <a:extLst>
                    <a:ext uri="{9D8B030D-6E8A-4147-A177-3AD203B41FA5}">
                      <a16:colId xmlns:a16="http://schemas.microsoft.com/office/drawing/2014/main" val="600272147"/>
                    </a:ext>
                  </a:extLst>
                </a:gridCol>
                <a:gridCol w="3222414">
                  <a:extLst>
                    <a:ext uri="{9D8B030D-6E8A-4147-A177-3AD203B41FA5}">
                      <a16:colId xmlns:a16="http://schemas.microsoft.com/office/drawing/2014/main" val="2350509947"/>
                    </a:ext>
                  </a:extLst>
                </a:gridCol>
                <a:gridCol w="2584026">
                  <a:extLst>
                    <a:ext uri="{9D8B030D-6E8A-4147-A177-3AD203B41FA5}">
                      <a16:colId xmlns:a16="http://schemas.microsoft.com/office/drawing/2014/main" val="1684307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מול ספקים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ניהול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משימות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028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אבטחה ורפואה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ניהול שגרת חניון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הקמת חניון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999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פינוי אשפה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ניהול כוח אבטחה ורפואה בחניון ועד שיבוצם ליציאה למסלול.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לו"ז לוגיסטי יומי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641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מים בחניון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פיקוח על תחום הבטיחות בחניון.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דו"ח לוגיסטי יומי – תכנון מול ביצוע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9797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שירותים כימיים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מול ספקים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327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עצים לחימום ובישול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ניהול כוח האדם הלוגיסטי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53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אוכל (במקום בו נדרש)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דיווח לבעלי תפקידים רלוונטיים/</a:t>
                      </a:r>
                      <a:r>
                        <a:rPr lang="he-IL" dirty="0" err="1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ות</a:t>
                      </a:r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614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גנרטור + דלק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901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רכבים + דלק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453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הובלות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647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latin typeface="Alef" panose="00000500000000000000" pitchFamily="2" charset="-79"/>
                          <a:cs typeface="Alef" panose="00000500000000000000" pitchFamily="2" charset="-79"/>
                        </a:rPr>
                        <a:t>היסעים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latin typeface="Alef" panose="00000500000000000000" pitchFamily="2" charset="-79"/>
                        <a:cs typeface="Alef" panose="00000500000000000000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861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007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94290" y="450143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מנהלנים/</a:t>
            </a:r>
            <a:r>
              <a:rPr lang="he-IL" sz="3200" b="1" dirty="0" err="1">
                <a:latin typeface="Alef" panose="00000500000000000000" pitchFamily="2" charset="-79"/>
                <a:cs typeface="Alef" panose="00000500000000000000" pitchFamily="2" charset="-79"/>
              </a:rPr>
              <a:t>ות</a:t>
            </a: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 – </a:t>
            </a:r>
            <a:r>
              <a:rPr lang="he-IL" sz="3200" b="1" dirty="0" err="1">
                <a:latin typeface="Alef" panose="00000500000000000000" pitchFamily="2" charset="-79"/>
                <a:cs typeface="Alef" panose="00000500000000000000" pitchFamily="2" charset="-79"/>
              </a:rPr>
              <a:t>סד"פ</a:t>
            </a:r>
            <a:endParaRPr lang="he-IL" sz="3200" b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A10CC1B-3F99-4744-BFBB-62865E9BA75F}"/>
              </a:ext>
            </a:extLst>
          </p:cNvPr>
          <p:cNvSpPr txBox="1"/>
          <p:nvPr/>
        </p:nvSpPr>
        <p:spPr>
          <a:xfrm>
            <a:off x="386442" y="775546"/>
            <a:ext cx="8371115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indent="-137160" algn="r" rtl="1" fontAlgn="auto">
              <a:spcAft>
                <a:spcPts val="0"/>
              </a:spcAft>
              <a:defRPr/>
            </a:pPr>
            <a:r>
              <a:rPr lang="he-IL" altLang="he-IL" sz="2000" b="1" u="sng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לפני הטיול:</a:t>
            </a:r>
          </a:p>
          <a:p>
            <a:pPr indent="-137160" algn="r" rtl="1" fontAlgn="auto">
              <a:spcAft>
                <a:spcPts val="0"/>
              </a:spcAft>
              <a:buFontTx/>
              <a:buChar char="-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וידוא ההזמנות - התוכנית אל מול הספק.</a:t>
            </a:r>
          </a:p>
          <a:p>
            <a:pPr indent="-137160" algn="r" rtl="1" fontAlgn="auto">
              <a:spcAft>
                <a:spcPts val="0"/>
              </a:spcAft>
              <a:buFontTx/>
              <a:buChar char="-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תכנון וביצוע אוגדן טיול – טבלאות שליטה, הכנת </a:t>
            </a:r>
            <a:r>
              <a:rPr lang="he-IL" altLang="he-IL" sz="2000" dirty="0" err="1">
                <a:latin typeface="Alef" panose="00000500000000000000" pitchFamily="2" charset="-79"/>
                <a:cs typeface="Alef" panose="00000500000000000000" pitchFamily="2" charset="-79"/>
              </a:rPr>
              <a:t>דוחו"ת</a:t>
            </a: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, לו"ז לוגיסטי, כוחות ומשימות כ"א, הכנת מפות חניונים ושליחה.</a:t>
            </a:r>
          </a:p>
          <a:p>
            <a:pPr indent="-137160" algn="r" rtl="1" fontAlgn="auto">
              <a:spcAft>
                <a:spcPts val="0"/>
              </a:spcAft>
              <a:buFontTx/>
              <a:buChar char="-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תיאומים- איסוף מאבטחים, שעות, מיקום שירותים, וידוא שאיבות... </a:t>
            </a:r>
            <a:br>
              <a:rPr lang="en-US" altLang="he-IL" sz="2000" dirty="0">
                <a:latin typeface="Alef" panose="00000500000000000000" pitchFamily="2" charset="-79"/>
                <a:cs typeface="Alef" panose="00000500000000000000" pitchFamily="2" charset="-79"/>
              </a:rPr>
            </a:br>
            <a:r>
              <a:rPr lang="he-IL" altLang="he-IL" sz="2000" u="sng" dirty="0">
                <a:latin typeface="Alef" panose="00000500000000000000" pitchFamily="2" charset="-79"/>
                <a:cs typeface="Alef" panose="00000500000000000000" pitchFamily="2" charset="-79"/>
              </a:rPr>
              <a:t>שליחת טבלאות היסעים </a:t>
            </a: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-הלוך/חזור לספק, כולל אנשי קשר, מלווים לאוטובוסים. </a:t>
            </a: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			תיאום מול הנהגות אחרות...</a:t>
            </a:r>
          </a:p>
          <a:p>
            <a:pPr indent="-137160" algn="r" rtl="1" fontAlgn="auto">
              <a:spcAft>
                <a:spcPts val="0"/>
              </a:spcAft>
              <a:defRPr/>
            </a:pPr>
            <a:r>
              <a:rPr lang="he-IL" altLang="he-IL" sz="2000" b="1" u="sng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בזמן הטיול: </a:t>
            </a:r>
          </a:p>
          <a:p>
            <a:pPr indent="-137160" algn="r" rtl="1" fontAlgn="auto">
              <a:spcAft>
                <a:spcPts val="0"/>
              </a:spcAft>
              <a:buFontTx/>
              <a:buChar char="-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ניהול שגרת חניון עפ"י לו"ז לוגיסטי שנבנה.</a:t>
            </a:r>
          </a:p>
          <a:p>
            <a:pPr indent="-137160" algn="r" rtl="1" fontAlgn="auto">
              <a:spcAft>
                <a:spcPts val="0"/>
              </a:spcAft>
              <a:buFontTx/>
              <a:buChar char="-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יצירת קשר למנהל אזור לוגיסטי- </a:t>
            </a:r>
            <a:r>
              <a:rPr lang="he-IL" altLang="he-IL" sz="2000" b="1" dirty="0">
                <a:latin typeface="Alef" panose="00000500000000000000" pitchFamily="2" charset="-79"/>
                <a:cs typeface="Alef" panose="00000500000000000000" pitchFamily="2" charset="-79"/>
              </a:rPr>
              <a:t>לפחות אחת ליום עד השעה 15:00</a:t>
            </a:r>
          </a:p>
          <a:p>
            <a:pPr indent="-137160" algn="r" rtl="1" fontAlgn="auto">
              <a:spcAft>
                <a:spcPts val="0"/>
              </a:spcAft>
              <a:buFontTx/>
              <a:buChar char="-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נוהל 24 שעות קדימה.</a:t>
            </a:r>
          </a:p>
          <a:p>
            <a:pPr indent="-137160" algn="r" rtl="1" fontAlgn="auto">
              <a:spcAft>
                <a:spcPts val="0"/>
              </a:spcAft>
              <a:buFontTx/>
              <a:buChar char="-"/>
              <a:defRPr/>
            </a:pP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עבודה על פי טבלאות שליטה </a:t>
            </a:r>
            <a:r>
              <a:rPr lang="he-IL" altLang="he-IL" sz="2000" dirty="0" err="1">
                <a:latin typeface="Alef" panose="00000500000000000000" pitchFamily="2" charset="-79"/>
                <a:cs typeface="Alef" panose="00000500000000000000" pitchFamily="2" charset="-79"/>
              </a:rPr>
              <a:t>ולו"ז</a:t>
            </a: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 לוגיסטי</a:t>
            </a:r>
          </a:p>
          <a:p>
            <a:pPr indent="-137160" algn="r" rtl="1" fontAlgn="auto">
              <a:spcAft>
                <a:spcPts val="0"/>
              </a:spcAft>
              <a:defRPr/>
            </a:pPr>
            <a:endParaRPr lang="he-IL" altLang="he-IL" sz="2000" b="1" u="sng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indent="-137160" algn="r" rtl="1" fontAlgn="auto">
              <a:spcAft>
                <a:spcPts val="0"/>
              </a:spcAft>
              <a:defRPr/>
            </a:pPr>
            <a:r>
              <a:rPr lang="he-IL" altLang="he-IL" sz="2000" b="1" u="sng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יום לפני "אירוע" </a:t>
            </a: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יצירת קשר לווידוא סופי מול הספק, קבלת שם וטלפון נציג הספק בשטח. </a:t>
            </a:r>
          </a:p>
          <a:p>
            <a:pPr indent="-137160" algn="r" rtl="1" fontAlgn="auto">
              <a:spcAft>
                <a:spcPts val="0"/>
              </a:spcAft>
              <a:defRPr/>
            </a:pPr>
            <a:endParaRPr lang="he-IL" altLang="he-IL" sz="2000" b="1" u="sng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indent="-137160" algn="r" rtl="1" fontAlgn="auto">
              <a:spcAft>
                <a:spcPts val="0"/>
              </a:spcAft>
              <a:defRPr/>
            </a:pPr>
            <a:r>
              <a:rPr lang="he-IL" altLang="he-IL" sz="2000" b="1" u="sng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ef" panose="00000500000000000000" pitchFamily="2" charset="-79"/>
                <a:cs typeface="Alef" panose="00000500000000000000" pitchFamily="2" charset="-79"/>
              </a:rPr>
              <a:t>לאחר הטיול: </a:t>
            </a:r>
            <a:r>
              <a:rPr lang="he-IL" alt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ריכוז הדוח היומי- כל נתוני הלוגיסטיקה תכנון מול ביצוע וסגירת המפעל. </a:t>
            </a:r>
          </a:p>
        </p:txBody>
      </p:sp>
    </p:spTree>
    <p:extLst>
      <p:ext uri="{BB962C8B-B14F-4D97-AF65-F5344CB8AC3E}">
        <p14:creationId xmlns:p14="http://schemas.microsoft.com/office/powerpoint/2010/main" val="340875423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1062</TotalTime>
  <Words>3597</Words>
  <Application>Microsoft Office PowerPoint</Application>
  <PresentationFormat>‫הצגה על המסך (4:3)</PresentationFormat>
  <Paragraphs>513</Paragraphs>
  <Slides>58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58</vt:i4>
      </vt:variant>
    </vt:vector>
  </HeadingPairs>
  <TitlesOfParts>
    <vt:vector size="59" baseType="lpstr"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גונדולה עליונה ותחתונה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בהצלחה מנהלני על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מיכל פרי</dc:creator>
  <cp:lastModifiedBy>איתי ברטוב</cp:lastModifiedBy>
  <cp:revision>7</cp:revision>
  <dcterms:created xsi:type="dcterms:W3CDTF">2021-06-06T09:36:39Z</dcterms:created>
  <dcterms:modified xsi:type="dcterms:W3CDTF">2022-02-02T15:56:13Z</dcterms:modified>
</cp:coreProperties>
</file>